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12"/>
  </p:normalViewPr>
  <p:slideViewPr>
    <p:cSldViewPr snapToGrid="0" snapToObjects="1">
      <p:cViewPr varScale="1">
        <p:scale>
          <a:sx n="97" d="100"/>
          <a:sy n="97" d="100"/>
        </p:scale>
        <p:origin x="5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74976-0BEF-2042-8D09-4EB1C9AFCB78}" type="datetimeFigureOut">
              <a:rPr lang="en-US" smtClean="0"/>
              <a:t>10/30/20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E4F56-50D6-A84A-9295-B073CAD0E326}" type="slidenum">
              <a:rPr lang="en-US" smtClean="0"/>
              <a:t>‹#›</a:t>
            </a:fld>
            <a:endParaRPr lang="en-US"/>
          </a:p>
        </p:txBody>
      </p:sp>
    </p:spTree>
    <p:extLst>
      <p:ext uri="{BB962C8B-B14F-4D97-AF65-F5344CB8AC3E}">
        <p14:creationId xmlns:p14="http://schemas.microsoft.com/office/powerpoint/2010/main" val="75629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1</a:t>
            </a:fld>
            <a:endParaRPr lang="en-US"/>
          </a:p>
        </p:txBody>
      </p:sp>
    </p:spTree>
    <p:extLst>
      <p:ext uri="{BB962C8B-B14F-4D97-AF65-F5344CB8AC3E}">
        <p14:creationId xmlns:p14="http://schemas.microsoft.com/office/powerpoint/2010/main" val="8839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2</a:t>
            </a:fld>
            <a:endParaRPr lang="en-US"/>
          </a:p>
        </p:txBody>
      </p:sp>
    </p:spTree>
    <p:extLst>
      <p:ext uri="{BB962C8B-B14F-4D97-AF65-F5344CB8AC3E}">
        <p14:creationId xmlns:p14="http://schemas.microsoft.com/office/powerpoint/2010/main" val="1460786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12</a:t>
            </a:fld>
            <a:endParaRPr lang="en-US"/>
          </a:p>
        </p:txBody>
      </p:sp>
    </p:spTree>
    <p:extLst>
      <p:ext uri="{BB962C8B-B14F-4D97-AF65-F5344CB8AC3E}">
        <p14:creationId xmlns:p14="http://schemas.microsoft.com/office/powerpoint/2010/main" val="167773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14</a:t>
            </a:fld>
            <a:endParaRPr lang="en-US"/>
          </a:p>
        </p:txBody>
      </p:sp>
    </p:spTree>
    <p:extLst>
      <p:ext uri="{BB962C8B-B14F-4D97-AF65-F5344CB8AC3E}">
        <p14:creationId xmlns:p14="http://schemas.microsoft.com/office/powerpoint/2010/main" val="821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15</a:t>
            </a:fld>
            <a:endParaRPr lang="en-US"/>
          </a:p>
        </p:txBody>
      </p:sp>
    </p:spTree>
    <p:extLst>
      <p:ext uri="{BB962C8B-B14F-4D97-AF65-F5344CB8AC3E}">
        <p14:creationId xmlns:p14="http://schemas.microsoft.com/office/powerpoint/2010/main" val="142889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18</a:t>
            </a:fld>
            <a:endParaRPr lang="en-US"/>
          </a:p>
        </p:txBody>
      </p:sp>
    </p:spTree>
    <p:extLst>
      <p:ext uri="{BB962C8B-B14F-4D97-AF65-F5344CB8AC3E}">
        <p14:creationId xmlns:p14="http://schemas.microsoft.com/office/powerpoint/2010/main" val="188632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19</a:t>
            </a:fld>
            <a:endParaRPr lang="en-US"/>
          </a:p>
        </p:txBody>
      </p:sp>
    </p:spTree>
    <p:extLst>
      <p:ext uri="{BB962C8B-B14F-4D97-AF65-F5344CB8AC3E}">
        <p14:creationId xmlns:p14="http://schemas.microsoft.com/office/powerpoint/2010/main" val="682089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22</a:t>
            </a:fld>
            <a:endParaRPr lang="en-US"/>
          </a:p>
        </p:txBody>
      </p:sp>
    </p:spTree>
    <p:extLst>
      <p:ext uri="{BB962C8B-B14F-4D97-AF65-F5344CB8AC3E}">
        <p14:creationId xmlns:p14="http://schemas.microsoft.com/office/powerpoint/2010/main" val="827908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E4F56-50D6-A84A-9295-B073CAD0E326}" type="slidenum">
              <a:rPr lang="en-US" smtClean="0"/>
              <a:t>24</a:t>
            </a:fld>
            <a:endParaRPr lang="en-US"/>
          </a:p>
        </p:txBody>
      </p:sp>
    </p:spTree>
    <p:extLst>
      <p:ext uri="{BB962C8B-B14F-4D97-AF65-F5344CB8AC3E}">
        <p14:creationId xmlns:p14="http://schemas.microsoft.com/office/powerpoint/2010/main" val="2051851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0603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667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99379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008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49252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3251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919604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583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098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95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10/30/20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55081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9170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3332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678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10/30/20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74879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39685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10/30/20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5659476"/>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hyperlink" Target="mailto:teaching.excellence@drake.edu" TargetMode="External"/><Relationship Id="rId6"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5.m4a"/><Relationship Id="rId2" Type="http://schemas.openxmlformats.org/officeDocument/2006/relationships/audio" Target="../media/media25.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638827"/>
            <a:ext cx="7766936" cy="3412009"/>
          </a:xfrm>
        </p:spPr>
        <p:txBody>
          <a:bodyPr/>
          <a:lstStyle/>
          <a:p>
            <a:r>
              <a:rPr lang="en-US" dirty="0" smtClean="0"/>
              <a:t>Reflecting on Teaching as Aspirational, Reflective, and </a:t>
            </a:r>
            <a:br>
              <a:rPr lang="en-US" dirty="0" smtClean="0"/>
            </a:br>
            <a:r>
              <a:rPr lang="en-US" dirty="0" smtClean="0"/>
              <a:t>Ethical Praxis</a:t>
            </a:r>
            <a:endParaRPr lang="en-US" dirty="0"/>
          </a:p>
        </p:txBody>
      </p:sp>
      <p:sp>
        <p:nvSpPr>
          <p:cNvPr id="3" name="Subtitle 2"/>
          <p:cNvSpPr>
            <a:spLocks noGrp="1"/>
          </p:cNvSpPr>
          <p:nvPr>
            <p:ph type="subTitle" idx="1"/>
          </p:nvPr>
        </p:nvSpPr>
        <p:spPr>
          <a:xfrm>
            <a:off x="1507067" y="4050833"/>
            <a:ext cx="7766936" cy="1811124"/>
          </a:xfrm>
        </p:spPr>
        <p:txBody>
          <a:bodyPr>
            <a:normAutofit fontScale="92500" lnSpcReduction="10000"/>
          </a:bodyPr>
          <a:lstStyle/>
          <a:p>
            <a:r>
              <a:rPr lang="en-US" dirty="0" smtClean="0">
                <a:solidFill>
                  <a:schemeClr val="accent1">
                    <a:lumMod val="60000"/>
                    <a:lumOff val="40000"/>
                  </a:schemeClr>
                </a:solidFill>
              </a:rPr>
              <a:t>October 30</a:t>
            </a:r>
            <a:r>
              <a:rPr lang="en-US" baseline="30000" dirty="0" smtClean="0">
                <a:solidFill>
                  <a:schemeClr val="accent1">
                    <a:lumMod val="60000"/>
                    <a:lumOff val="40000"/>
                  </a:schemeClr>
                </a:solidFill>
              </a:rPr>
              <a:t>th</a:t>
            </a:r>
            <a:r>
              <a:rPr lang="en-US" dirty="0" smtClean="0">
                <a:solidFill>
                  <a:schemeClr val="accent1">
                    <a:lumMod val="60000"/>
                    <a:lumOff val="40000"/>
                  </a:schemeClr>
                </a:solidFill>
              </a:rPr>
              <a:t>, 2020</a:t>
            </a:r>
          </a:p>
          <a:p>
            <a:pPr algn="l"/>
            <a:r>
              <a:rPr lang="en-US" b="1" dirty="0" smtClean="0">
                <a:solidFill>
                  <a:schemeClr val="accent3">
                    <a:lumMod val="60000"/>
                    <a:lumOff val="40000"/>
                  </a:schemeClr>
                </a:solidFill>
              </a:rPr>
              <a:t>Craig N. Owens</a:t>
            </a:r>
          </a:p>
          <a:p>
            <a:pPr algn="l"/>
            <a:r>
              <a:rPr lang="en-US" dirty="0" smtClean="0">
                <a:solidFill>
                  <a:schemeClr val="accent3">
                    <a:lumMod val="60000"/>
                    <a:lumOff val="40000"/>
                  </a:schemeClr>
                </a:solidFill>
              </a:rPr>
              <a:t>Director, Center for Teaching Excellence</a:t>
            </a:r>
          </a:p>
          <a:p>
            <a:pPr algn="l"/>
            <a:r>
              <a:rPr lang="en-US" dirty="0" smtClean="0">
                <a:solidFill>
                  <a:schemeClr val="accent3">
                    <a:lumMod val="60000"/>
                    <a:lumOff val="40000"/>
                  </a:schemeClr>
                </a:solidFill>
              </a:rPr>
              <a:t>at Drake University</a:t>
            </a:r>
          </a:p>
          <a:p>
            <a:pPr algn="l"/>
            <a:r>
              <a:rPr lang="en-US" dirty="0" smtClean="0">
                <a:solidFill>
                  <a:schemeClr val="accent3">
                    <a:lumMod val="60000"/>
                    <a:lumOff val="40000"/>
                  </a:schemeClr>
                </a:solidFill>
                <a:hlinkClick r:id="rId5"/>
              </a:rPr>
              <a:t>teaching.excellence@drake.edu</a:t>
            </a:r>
            <a:r>
              <a:rPr lang="en-US" dirty="0" smtClean="0">
                <a:solidFill>
                  <a:schemeClr val="accent3">
                    <a:lumMod val="60000"/>
                    <a:lumOff val="40000"/>
                  </a:schemeClr>
                </a:solidFill>
              </a:rPr>
              <a:t> </a:t>
            </a:r>
          </a:p>
        </p:txBody>
      </p:sp>
      <p:pic>
        <p:nvPicPr>
          <p:cNvPr id="4" name="Ti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84135" y="6045200"/>
            <a:ext cx="812800" cy="812800"/>
          </a:xfrm>
          <a:prstGeom prst="rect">
            <a:avLst/>
          </a:prstGeom>
        </p:spPr>
      </p:pic>
    </p:spTree>
    <p:extLst>
      <p:ext uri="{BB962C8B-B14F-4D97-AF65-F5344CB8AC3E}">
        <p14:creationId xmlns:p14="http://schemas.microsoft.com/office/powerpoint/2010/main" val="16365194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CAVEAT #1</a:t>
            </a:r>
            <a:endParaRPr lang="en-US" b="1" dirty="0"/>
          </a:p>
        </p:txBody>
      </p:sp>
      <p:sp>
        <p:nvSpPr>
          <p:cNvPr id="3" name="Content Placeholder 2"/>
          <p:cNvSpPr>
            <a:spLocks noGrp="1"/>
          </p:cNvSpPr>
          <p:nvPr>
            <p:ph idx="1"/>
          </p:nvPr>
        </p:nvSpPr>
        <p:spPr>
          <a:xfrm>
            <a:off x="677334" y="1469571"/>
            <a:ext cx="8596668" cy="4571791"/>
          </a:xfrm>
        </p:spPr>
        <p:txBody>
          <a:bodyPr>
            <a:normAutofit/>
          </a:bodyPr>
          <a:lstStyle/>
          <a:p>
            <a:r>
              <a:rPr lang="en-US" sz="2400" dirty="0" smtClean="0">
                <a:solidFill>
                  <a:schemeClr val="accent1"/>
                </a:solidFill>
              </a:rPr>
              <a:t>The previous slide notwithstanding, all effective teaching statements touch on all of the following to at least some degree:</a:t>
            </a:r>
            <a:endParaRPr lang="en-US" sz="2400" dirty="0" smtClean="0">
              <a:solidFill>
                <a:schemeClr val="accent3">
                  <a:lumMod val="60000"/>
                  <a:lumOff val="40000"/>
                </a:schemeClr>
              </a:solidFill>
            </a:endParaRPr>
          </a:p>
          <a:p>
            <a:pPr lvl="1"/>
            <a:r>
              <a:rPr lang="en-US" sz="1800" dirty="0" smtClean="0">
                <a:solidFill>
                  <a:schemeClr val="accent3">
                    <a:lumMod val="60000"/>
                    <a:lumOff val="40000"/>
                  </a:schemeClr>
                </a:solidFill>
              </a:rPr>
              <a:t>Institutional and Professional / Disciplinary contexts, including mission, standards, best practices, and foundational values. </a:t>
            </a:r>
          </a:p>
          <a:p>
            <a:pPr lvl="1"/>
            <a:r>
              <a:rPr lang="en-US" sz="1800" dirty="0" smtClean="0">
                <a:solidFill>
                  <a:schemeClr val="accent3">
                    <a:lumMod val="60000"/>
                    <a:lumOff val="40000"/>
                  </a:schemeClr>
                </a:solidFill>
              </a:rPr>
              <a:t>Program / Department needs and priorities, including mission, curriculum, and student learning outcomes. </a:t>
            </a:r>
          </a:p>
          <a:p>
            <a:pPr lvl="1"/>
            <a:r>
              <a:rPr lang="en-US" sz="1800" dirty="0" smtClean="0">
                <a:solidFill>
                  <a:schemeClr val="accent3">
                    <a:lumMod val="60000"/>
                    <a:lumOff val="40000"/>
                  </a:schemeClr>
                </a:solidFill>
              </a:rPr>
              <a:t>Course-Level Outcomes</a:t>
            </a:r>
          </a:p>
          <a:p>
            <a:pPr lvl="1"/>
            <a:r>
              <a:rPr lang="en-US" sz="1800" dirty="0" smtClean="0">
                <a:solidFill>
                  <a:schemeClr val="accent3">
                    <a:lumMod val="60000"/>
                    <a:lumOff val="40000"/>
                  </a:schemeClr>
                </a:solidFill>
              </a:rPr>
              <a:t>Over-all pedagogy</a:t>
            </a:r>
          </a:p>
          <a:p>
            <a:pPr lvl="1"/>
            <a:r>
              <a:rPr lang="en-US" sz="1800" dirty="0" smtClean="0">
                <a:solidFill>
                  <a:schemeClr val="accent3">
                    <a:lumMod val="60000"/>
                    <a:lumOff val="40000"/>
                  </a:schemeClr>
                </a:solidFill>
              </a:rPr>
              <a:t>Specific teaching strategies and tactics</a:t>
            </a:r>
          </a:p>
          <a:p>
            <a:pPr lvl="1"/>
            <a:r>
              <a:rPr lang="en-US" sz="1800" dirty="0" smtClean="0">
                <a:solidFill>
                  <a:schemeClr val="accent3">
                    <a:lumMod val="60000"/>
                    <a:lumOff val="40000"/>
                  </a:schemeClr>
                </a:solidFill>
              </a:rPr>
              <a:t>Measures of student learning and performance</a:t>
            </a:r>
          </a:p>
          <a:p>
            <a:pPr lvl="1"/>
            <a:r>
              <a:rPr lang="en-US" sz="1800" dirty="0" smtClean="0">
                <a:solidFill>
                  <a:schemeClr val="accent3">
                    <a:lumMod val="60000"/>
                    <a:lumOff val="40000"/>
                  </a:schemeClr>
                </a:solidFill>
              </a:rPr>
              <a:t>Student responses to course design, instruction, and assessment practices</a:t>
            </a:r>
          </a:p>
          <a:p>
            <a:pPr lvl="1"/>
            <a:endParaRPr lang="en-US" dirty="0"/>
          </a:p>
        </p:txBody>
      </p:sp>
      <p:pic>
        <p:nvPicPr>
          <p:cNvPr id="4" name="Cavea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5938078"/>
            <a:ext cx="812800" cy="812800"/>
          </a:xfrm>
          <a:prstGeom prst="rect">
            <a:avLst/>
          </a:prstGeom>
        </p:spPr>
      </p:pic>
    </p:spTree>
    <p:extLst>
      <p:ext uri="{BB962C8B-B14F-4D97-AF65-F5344CB8AC3E}">
        <p14:creationId xmlns:p14="http://schemas.microsoft.com/office/powerpoint/2010/main" val="711970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CAVEAT #2</a:t>
            </a:r>
            <a:endParaRPr lang="en-US" b="1" dirty="0"/>
          </a:p>
        </p:txBody>
      </p:sp>
      <p:sp>
        <p:nvSpPr>
          <p:cNvPr id="3" name="Content Placeholder 2"/>
          <p:cNvSpPr>
            <a:spLocks noGrp="1"/>
          </p:cNvSpPr>
          <p:nvPr>
            <p:ph idx="1"/>
          </p:nvPr>
        </p:nvSpPr>
        <p:spPr>
          <a:xfrm>
            <a:off x="677334" y="1518557"/>
            <a:ext cx="8596668" cy="4522805"/>
          </a:xfrm>
        </p:spPr>
        <p:txBody>
          <a:bodyPr/>
          <a:lstStyle/>
          <a:p>
            <a:r>
              <a:rPr lang="en-US" sz="2400" dirty="0" smtClean="0">
                <a:solidFill>
                  <a:schemeClr val="accent1"/>
                </a:solidFill>
              </a:rPr>
              <a:t>Too often, teaching statements focus on the INPUTS and ignore OUTCOMES</a:t>
            </a:r>
          </a:p>
          <a:p>
            <a:pPr lvl="1"/>
            <a:r>
              <a:rPr lang="en-US" sz="1800" dirty="0">
                <a:solidFill>
                  <a:schemeClr val="accent3">
                    <a:lumMod val="60000"/>
                    <a:lumOff val="40000"/>
                  </a:schemeClr>
                </a:solidFill>
              </a:rPr>
              <a:t>Inputs</a:t>
            </a:r>
          </a:p>
          <a:p>
            <a:pPr lvl="2"/>
            <a:r>
              <a:rPr lang="en-US" sz="1800" dirty="0">
                <a:solidFill>
                  <a:schemeClr val="accent1">
                    <a:lumMod val="60000"/>
                    <a:lumOff val="40000"/>
                  </a:schemeClr>
                </a:solidFill>
              </a:rPr>
              <a:t>Course design</a:t>
            </a:r>
          </a:p>
          <a:p>
            <a:pPr lvl="2"/>
            <a:r>
              <a:rPr lang="en-US" sz="1800" dirty="0">
                <a:solidFill>
                  <a:schemeClr val="accent1">
                    <a:lumMod val="60000"/>
                    <a:lumOff val="40000"/>
                  </a:schemeClr>
                </a:solidFill>
              </a:rPr>
              <a:t>Instructional method</a:t>
            </a:r>
          </a:p>
          <a:p>
            <a:pPr lvl="2"/>
            <a:r>
              <a:rPr lang="en-US" sz="1800" dirty="0">
                <a:solidFill>
                  <a:schemeClr val="accent1">
                    <a:lumMod val="60000"/>
                    <a:lumOff val="40000"/>
                  </a:schemeClr>
                </a:solidFill>
              </a:rPr>
              <a:t>Teacherly persona</a:t>
            </a:r>
          </a:p>
          <a:p>
            <a:pPr lvl="2"/>
            <a:r>
              <a:rPr lang="en-US" sz="1800" dirty="0">
                <a:solidFill>
                  <a:schemeClr val="accent1">
                    <a:lumMod val="60000"/>
                    <a:lumOff val="40000"/>
                  </a:schemeClr>
                </a:solidFill>
              </a:rPr>
              <a:t>Classroom environment</a:t>
            </a:r>
          </a:p>
          <a:p>
            <a:pPr lvl="1"/>
            <a:r>
              <a:rPr lang="en-US" sz="1800" dirty="0" smtClean="0">
                <a:solidFill>
                  <a:schemeClr val="accent3">
                    <a:lumMod val="60000"/>
                    <a:lumOff val="40000"/>
                  </a:schemeClr>
                </a:solidFill>
              </a:rPr>
              <a:t>Outcomes</a:t>
            </a:r>
          </a:p>
          <a:p>
            <a:pPr lvl="2"/>
            <a:r>
              <a:rPr lang="en-US" sz="1800" dirty="0" smtClean="0">
                <a:solidFill>
                  <a:schemeClr val="accent1">
                    <a:lumMod val="60000"/>
                    <a:lumOff val="40000"/>
                  </a:schemeClr>
                </a:solidFill>
              </a:rPr>
              <a:t>Student performance</a:t>
            </a:r>
          </a:p>
          <a:p>
            <a:pPr lvl="2"/>
            <a:r>
              <a:rPr lang="en-US" sz="1800" dirty="0" smtClean="0">
                <a:solidFill>
                  <a:schemeClr val="accent1">
                    <a:lumMod val="60000"/>
                    <a:lumOff val="40000"/>
                  </a:schemeClr>
                </a:solidFill>
              </a:rPr>
              <a:t>Student attitudes and behaviors</a:t>
            </a:r>
          </a:p>
          <a:p>
            <a:pPr lvl="2"/>
            <a:r>
              <a:rPr lang="en-US" sz="1800" dirty="0" smtClean="0">
                <a:solidFill>
                  <a:schemeClr val="accent1">
                    <a:lumMod val="60000"/>
                    <a:lumOff val="40000"/>
                  </a:schemeClr>
                </a:solidFill>
              </a:rPr>
              <a:t>Evidence of students’ learning and development</a:t>
            </a:r>
          </a:p>
        </p:txBody>
      </p:sp>
      <p:pic>
        <p:nvPicPr>
          <p:cNvPr id="4" name="Caveat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1286788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r>
              <a:rPr lang="en-US" dirty="0" smtClean="0"/>
              <a:t/>
            </a:r>
            <a:br>
              <a:rPr lang="en-US" dirty="0" smtClean="0"/>
            </a:br>
            <a:endParaRPr lang="en-US" dirty="0"/>
          </a:p>
        </p:txBody>
      </p:sp>
      <p:sp>
        <p:nvSpPr>
          <p:cNvPr id="3" name="Content Placeholder 2"/>
          <p:cNvSpPr>
            <a:spLocks noGrp="1"/>
          </p:cNvSpPr>
          <p:nvPr>
            <p:ph idx="1"/>
          </p:nvPr>
        </p:nvSpPr>
        <p:spPr>
          <a:xfrm>
            <a:off x="677333" y="1600200"/>
            <a:ext cx="8956523" cy="4751613"/>
          </a:xfrm>
        </p:spPr>
        <p:txBody>
          <a:bodyPr>
            <a:normAutofit lnSpcReduction="10000"/>
          </a:bodyPr>
          <a:lstStyle/>
          <a:p>
            <a:r>
              <a:rPr lang="en-US" b="1" dirty="0" smtClean="0">
                <a:solidFill>
                  <a:schemeClr val="accent1"/>
                </a:solidFill>
              </a:rPr>
              <a:t>OUTCOMES</a:t>
            </a:r>
          </a:p>
          <a:p>
            <a:pPr lvl="1"/>
            <a:r>
              <a:rPr lang="en-US" sz="1800" dirty="0" smtClean="0">
                <a:solidFill>
                  <a:schemeClr val="accent3">
                    <a:lumMod val="60000"/>
                    <a:lumOff val="40000"/>
                  </a:schemeClr>
                </a:solidFill>
              </a:rPr>
              <a:t>Direct Evidence of Student Performance and Achievement</a:t>
            </a:r>
          </a:p>
          <a:p>
            <a:pPr lvl="2"/>
            <a:r>
              <a:rPr lang="en-US" sz="1600" dirty="0" smtClean="0">
                <a:solidFill>
                  <a:schemeClr val="accent1">
                    <a:lumMod val="60000"/>
                    <a:lumOff val="40000"/>
                  </a:schemeClr>
                </a:solidFill>
              </a:rPr>
              <a:t>What have the students in your class learned by the end of the semester that they didn’t know at the beginning? </a:t>
            </a:r>
          </a:p>
          <a:p>
            <a:pPr lvl="2"/>
            <a:r>
              <a:rPr lang="en-US" sz="1600" dirty="0" smtClean="0">
                <a:solidFill>
                  <a:schemeClr val="accent1">
                    <a:lumMod val="60000"/>
                    <a:lumOff val="40000"/>
                  </a:schemeClr>
                </a:solidFill>
              </a:rPr>
              <a:t>What are your students able to do by the end of the semester that they were unable to do at the beginning? </a:t>
            </a:r>
          </a:p>
          <a:p>
            <a:pPr lvl="2"/>
            <a:r>
              <a:rPr lang="en-US" sz="1600" dirty="0" smtClean="0">
                <a:solidFill>
                  <a:schemeClr val="accent1">
                    <a:lumMod val="60000"/>
                    <a:lumOff val="40000"/>
                  </a:schemeClr>
                </a:solidFill>
              </a:rPr>
              <a:t>What have your students gotten better at over the semester? </a:t>
            </a:r>
          </a:p>
          <a:p>
            <a:pPr lvl="2"/>
            <a:r>
              <a:rPr lang="en-US" sz="1600" dirty="0" smtClean="0">
                <a:solidFill>
                  <a:schemeClr val="accent1">
                    <a:lumMod val="60000"/>
                    <a:lumOff val="40000"/>
                  </a:schemeClr>
                </a:solidFill>
              </a:rPr>
              <a:t>What did you hope or expect your students to learn, be able to do, or improve in that they did not—at least not as much as you expected?</a:t>
            </a:r>
          </a:p>
          <a:p>
            <a:pPr lvl="2"/>
            <a:r>
              <a:rPr lang="en-US" sz="1600" dirty="0" smtClean="0">
                <a:solidFill>
                  <a:schemeClr val="accent1">
                    <a:lumMod val="60000"/>
                    <a:lumOff val="40000"/>
                  </a:schemeClr>
                </a:solidFill>
              </a:rPr>
              <a:t>What leads you to these conclusions? </a:t>
            </a:r>
          </a:p>
          <a:p>
            <a:pPr lvl="3"/>
            <a:r>
              <a:rPr lang="en-US" sz="1600" dirty="0" smtClean="0">
                <a:solidFill>
                  <a:schemeClr val="accent3">
                    <a:lumMod val="60000"/>
                    <a:lumOff val="40000"/>
                  </a:schemeClr>
                </a:solidFill>
              </a:rPr>
              <a:t>Observations of student performance in class?</a:t>
            </a:r>
          </a:p>
          <a:p>
            <a:pPr lvl="3"/>
            <a:r>
              <a:rPr lang="en-US" sz="1600" dirty="0" smtClean="0">
                <a:solidFill>
                  <a:schemeClr val="accent3">
                    <a:lumMod val="60000"/>
                    <a:lumOff val="40000"/>
                  </a:schemeClr>
                </a:solidFill>
              </a:rPr>
              <a:t>Assignments? </a:t>
            </a:r>
          </a:p>
          <a:p>
            <a:pPr lvl="3"/>
            <a:r>
              <a:rPr lang="en-US" sz="1600" dirty="0" smtClean="0">
                <a:solidFill>
                  <a:schemeClr val="accent3">
                    <a:lumMod val="60000"/>
                    <a:lumOff val="40000"/>
                  </a:schemeClr>
                </a:solidFill>
              </a:rPr>
              <a:t>Exams? </a:t>
            </a:r>
          </a:p>
          <a:p>
            <a:pPr lvl="3"/>
            <a:r>
              <a:rPr lang="en-US" sz="1600" dirty="0" smtClean="0">
                <a:solidFill>
                  <a:schemeClr val="accent3">
                    <a:lumMod val="60000"/>
                    <a:lumOff val="40000"/>
                  </a:schemeClr>
                </a:solidFill>
              </a:rPr>
              <a:t>Skills demonstrations? </a:t>
            </a:r>
          </a:p>
          <a:p>
            <a:pPr lvl="3"/>
            <a:endParaRPr lang="en-US" dirty="0" smtClean="0"/>
          </a:p>
        </p:txBody>
      </p:sp>
      <p:pic>
        <p:nvPicPr>
          <p:cNvPr id="4" name="Outcomes Fir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9268" y="5945413"/>
            <a:ext cx="812800" cy="812800"/>
          </a:xfrm>
          <a:prstGeom prst="rect">
            <a:avLst/>
          </a:prstGeom>
        </p:spPr>
      </p:pic>
    </p:spTree>
    <p:extLst>
      <p:ext uri="{BB962C8B-B14F-4D97-AF65-F5344CB8AC3E}">
        <p14:creationId xmlns:p14="http://schemas.microsoft.com/office/powerpoint/2010/main" val="774701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WRITING THE REFLECTION</a:t>
            </a:r>
            <a:r>
              <a:rPr lang="en-US" dirty="0"/>
              <a:t/>
            </a:r>
            <a:br>
              <a:rPr lang="en-US" dirty="0"/>
            </a:br>
            <a:endParaRPr lang="en-US" dirty="0"/>
          </a:p>
        </p:txBody>
      </p:sp>
      <p:sp>
        <p:nvSpPr>
          <p:cNvPr id="3" name="Content Placeholder 2"/>
          <p:cNvSpPr>
            <a:spLocks noGrp="1"/>
          </p:cNvSpPr>
          <p:nvPr>
            <p:ph idx="1"/>
          </p:nvPr>
        </p:nvSpPr>
        <p:spPr>
          <a:xfrm>
            <a:off x="677334" y="1485901"/>
            <a:ext cx="8596668" cy="5061856"/>
          </a:xfrm>
        </p:spPr>
        <p:txBody>
          <a:bodyPr>
            <a:normAutofit/>
          </a:bodyPr>
          <a:lstStyle/>
          <a:p>
            <a:r>
              <a:rPr lang="en-US" b="1" dirty="0" smtClean="0">
                <a:solidFill>
                  <a:schemeClr val="accent1"/>
                </a:solidFill>
              </a:rPr>
              <a:t>OUTCOMES (cont’d)</a:t>
            </a:r>
          </a:p>
          <a:p>
            <a:pPr lvl="1"/>
            <a:r>
              <a:rPr lang="en-US" dirty="0" smtClean="0">
                <a:solidFill>
                  <a:schemeClr val="accent3">
                    <a:lumMod val="60000"/>
                    <a:lumOff val="40000"/>
                  </a:schemeClr>
                </a:solidFill>
              </a:rPr>
              <a:t>Indirect Evidence of Student Achievement</a:t>
            </a:r>
          </a:p>
          <a:p>
            <a:pPr lvl="2"/>
            <a:r>
              <a:rPr lang="en-US" sz="1600" dirty="0" smtClean="0">
                <a:solidFill>
                  <a:schemeClr val="accent1">
                    <a:lumMod val="60000"/>
                    <a:lumOff val="40000"/>
                  </a:schemeClr>
                </a:solidFill>
              </a:rPr>
              <a:t>What do students report they have learned, become able to do, or improved at?</a:t>
            </a:r>
          </a:p>
          <a:p>
            <a:pPr lvl="3"/>
            <a:r>
              <a:rPr lang="en-US" sz="1600" dirty="0" smtClean="0">
                <a:solidFill>
                  <a:schemeClr val="accent1">
                    <a:lumMod val="60000"/>
                    <a:lumOff val="40000"/>
                  </a:schemeClr>
                </a:solidFill>
              </a:rPr>
              <a:t>In Course Evaluations</a:t>
            </a:r>
          </a:p>
          <a:p>
            <a:pPr lvl="3"/>
            <a:r>
              <a:rPr lang="en-US" sz="1600" dirty="0" smtClean="0">
                <a:solidFill>
                  <a:schemeClr val="accent1">
                    <a:lumMod val="60000"/>
                    <a:lumOff val="40000"/>
                  </a:schemeClr>
                </a:solidFill>
              </a:rPr>
              <a:t>In End-of-Semester Reflections</a:t>
            </a:r>
          </a:p>
          <a:p>
            <a:pPr lvl="3"/>
            <a:r>
              <a:rPr lang="en-US" sz="1600" dirty="0" smtClean="0">
                <a:solidFill>
                  <a:schemeClr val="accent1">
                    <a:lumMod val="60000"/>
                    <a:lumOff val="40000"/>
                  </a:schemeClr>
                </a:solidFill>
              </a:rPr>
              <a:t>In Journals, Discussions, or other Self-Evaluative Work</a:t>
            </a:r>
          </a:p>
          <a:p>
            <a:pPr lvl="3"/>
            <a:r>
              <a:rPr lang="en-US" sz="1600" dirty="0" smtClean="0">
                <a:solidFill>
                  <a:schemeClr val="accent1">
                    <a:lumMod val="60000"/>
                    <a:lumOff val="40000"/>
                  </a:schemeClr>
                </a:solidFill>
              </a:rPr>
              <a:t>In Interviews or Conversations with You </a:t>
            </a:r>
            <a:endParaRPr lang="en-US" sz="1600" dirty="0">
              <a:solidFill>
                <a:schemeClr val="accent1">
                  <a:lumMod val="60000"/>
                  <a:lumOff val="40000"/>
                </a:schemeClr>
              </a:solidFill>
            </a:endParaRPr>
          </a:p>
          <a:p>
            <a:pPr marL="15875" lvl="3" indent="0">
              <a:buNone/>
            </a:pPr>
            <a:r>
              <a:rPr lang="en-US" sz="1600" i="1" dirty="0" smtClean="0">
                <a:solidFill>
                  <a:schemeClr val="accent1"/>
                </a:solidFill>
              </a:rPr>
              <a:t>Two Notes: </a:t>
            </a:r>
          </a:p>
          <a:p>
            <a:pPr marL="301625" lvl="3" indent="-285750">
              <a:buFont typeface="Arial" charset="0"/>
              <a:buChar char="•"/>
            </a:pPr>
            <a:r>
              <a:rPr lang="en-US" sz="1600" i="1" dirty="0" smtClean="0">
                <a:solidFill>
                  <a:schemeClr val="accent3">
                    <a:lumMod val="60000"/>
                    <a:lumOff val="40000"/>
                  </a:schemeClr>
                </a:solidFill>
              </a:rPr>
              <a:t>Useful course evaluations ask students to describe what they think they learned and the quality of their own performance in the class. </a:t>
            </a:r>
          </a:p>
          <a:p>
            <a:pPr marL="301625" lvl="3" indent="-285750">
              <a:buFont typeface="Arial" charset="0"/>
              <a:buChar char="•"/>
            </a:pPr>
            <a:r>
              <a:rPr lang="en-US" sz="1600" i="1" dirty="0" smtClean="0">
                <a:solidFill>
                  <a:schemeClr val="accent3">
                    <a:lumMod val="60000"/>
                    <a:lumOff val="40000"/>
                  </a:schemeClr>
                </a:solidFill>
              </a:rPr>
              <a:t>From the perspective of the end of the semester, it is often hard for students to “see” what they’ve learned. Reminding them throughout the course of their achievements is a useful way of making their learning perceptible to them. </a:t>
            </a:r>
          </a:p>
        </p:txBody>
      </p:sp>
      <p:pic>
        <p:nvPicPr>
          <p:cNvPr id="4" name="Outcomes cont'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1174497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WRITING THE REFLECTION</a:t>
            </a:r>
            <a:r>
              <a:rPr lang="en-US" dirty="0"/>
              <a:t/>
            </a:r>
            <a:br>
              <a:rPr lang="en-US" dirty="0"/>
            </a:br>
            <a:endParaRPr lang="en-US" dirty="0"/>
          </a:p>
        </p:txBody>
      </p:sp>
      <p:sp>
        <p:nvSpPr>
          <p:cNvPr id="3" name="Content Placeholder 2"/>
          <p:cNvSpPr>
            <a:spLocks noGrp="1"/>
          </p:cNvSpPr>
          <p:nvPr>
            <p:ph idx="1"/>
          </p:nvPr>
        </p:nvSpPr>
        <p:spPr>
          <a:xfrm>
            <a:off x="677334" y="1469571"/>
            <a:ext cx="8596668" cy="4637105"/>
          </a:xfrm>
        </p:spPr>
        <p:txBody>
          <a:bodyPr>
            <a:normAutofit lnSpcReduction="10000"/>
          </a:bodyPr>
          <a:lstStyle/>
          <a:p>
            <a:r>
              <a:rPr lang="en-US" b="1" dirty="0" smtClean="0">
                <a:solidFill>
                  <a:schemeClr val="accent1">
                    <a:lumMod val="60000"/>
                    <a:lumOff val="40000"/>
                  </a:schemeClr>
                </a:solidFill>
              </a:rPr>
              <a:t>INPUTS</a:t>
            </a:r>
          </a:p>
          <a:p>
            <a:pPr lvl="1"/>
            <a:endParaRPr lang="en-US" dirty="0" smtClean="0">
              <a:solidFill>
                <a:schemeClr val="accent3">
                  <a:lumMod val="60000"/>
                  <a:lumOff val="40000"/>
                </a:schemeClr>
              </a:solidFill>
            </a:endParaRPr>
          </a:p>
          <a:p>
            <a:pPr lvl="1"/>
            <a:r>
              <a:rPr lang="en-US" sz="1800" dirty="0" smtClean="0">
                <a:solidFill>
                  <a:schemeClr val="accent3">
                    <a:lumMod val="60000"/>
                    <a:lumOff val="40000"/>
                  </a:schemeClr>
                </a:solidFill>
              </a:rPr>
              <a:t>Standards and expectations foundational to your discipline and program.</a:t>
            </a:r>
          </a:p>
          <a:p>
            <a:pPr lvl="1"/>
            <a:endParaRPr lang="en-US" sz="1800" dirty="0" smtClean="0">
              <a:solidFill>
                <a:schemeClr val="accent3">
                  <a:lumMod val="60000"/>
                  <a:lumOff val="40000"/>
                </a:schemeClr>
              </a:solidFill>
            </a:endParaRPr>
          </a:p>
          <a:p>
            <a:pPr lvl="1"/>
            <a:r>
              <a:rPr lang="en-US" sz="1800" dirty="0" smtClean="0">
                <a:solidFill>
                  <a:schemeClr val="accent3">
                    <a:lumMod val="60000"/>
                    <a:lumOff val="40000"/>
                  </a:schemeClr>
                </a:solidFill>
              </a:rPr>
              <a:t>Your values, expertise, training, and experience as a professional, as a scholar, and as a teacher. </a:t>
            </a:r>
          </a:p>
          <a:p>
            <a:pPr lvl="1"/>
            <a:endParaRPr lang="en-US" sz="1800" dirty="0" smtClean="0">
              <a:solidFill>
                <a:schemeClr val="accent3">
                  <a:lumMod val="60000"/>
                  <a:lumOff val="40000"/>
                </a:schemeClr>
              </a:solidFill>
            </a:endParaRPr>
          </a:p>
          <a:p>
            <a:pPr lvl="1"/>
            <a:r>
              <a:rPr lang="en-US" sz="1800" dirty="0" smtClean="0">
                <a:solidFill>
                  <a:schemeClr val="accent3">
                    <a:lumMod val="60000"/>
                    <a:lumOff val="40000"/>
                  </a:schemeClr>
                </a:solidFill>
              </a:rPr>
              <a:t>Choices you made in course design and content, including the learning goals of the course.  </a:t>
            </a:r>
          </a:p>
          <a:p>
            <a:pPr lvl="1"/>
            <a:endParaRPr lang="en-US" sz="1800" dirty="0" smtClean="0">
              <a:solidFill>
                <a:schemeClr val="accent3">
                  <a:lumMod val="60000"/>
                  <a:lumOff val="40000"/>
                </a:schemeClr>
              </a:solidFill>
            </a:endParaRPr>
          </a:p>
          <a:p>
            <a:pPr lvl="1"/>
            <a:r>
              <a:rPr lang="en-US" sz="1800" dirty="0" smtClean="0">
                <a:solidFill>
                  <a:schemeClr val="accent3">
                    <a:lumMod val="60000"/>
                    <a:lumOff val="40000"/>
                  </a:schemeClr>
                </a:solidFill>
              </a:rPr>
              <a:t>Strategies and tactics you employ in the conduct of your class. </a:t>
            </a:r>
          </a:p>
          <a:p>
            <a:pPr lvl="1"/>
            <a:endParaRPr lang="en-US" sz="1800" dirty="0">
              <a:solidFill>
                <a:schemeClr val="accent3">
                  <a:lumMod val="60000"/>
                  <a:lumOff val="40000"/>
                </a:schemeClr>
              </a:solidFill>
            </a:endParaRPr>
          </a:p>
          <a:p>
            <a:pPr lvl="1"/>
            <a:r>
              <a:rPr lang="en-US" sz="1800" dirty="0" smtClean="0">
                <a:solidFill>
                  <a:schemeClr val="accent3">
                    <a:lumMod val="60000"/>
                    <a:lumOff val="40000"/>
                  </a:schemeClr>
                </a:solidFill>
              </a:rPr>
              <a:t>Measures of student learning.</a:t>
            </a:r>
          </a:p>
        </p:txBody>
      </p:sp>
      <p:pic>
        <p:nvPicPr>
          <p:cNvPr id="4" name="Inpu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9268" y="5911575"/>
            <a:ext cx="812800" cy="812800"/>
          </a:xfrm>
          <a:prstGeom prst="rect">
            <a:avLst/>
          </a:prstGeom>
        </p:spPr>
      </p:pic>
    </p:spTree>
    <p:extLst>
      <p:ext uri="{BB962C8B-B14F-4D97-AF65-F5344CB8AC3E}">
        <p14:creationId xmlns:p14="http://schemas.microsoft.com/office/powerpoint/2010/main" val="1637383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77334" y="609600"/>
            <a:ext cx="8596668" cy="1320800"/>
          </a:xfrm>
        </p:spPr>
        <p:txBody>
          <a:bodyPr/>
          <a:lstStyle/>
          <a:p>
            <a:r>
              <a:rPr lang="en-US" b="1" dirty="0"/>
              <a:t>WRITING THE REFLECTION</a:t>
            </a:r>
            <a:r>
              <a:rPr lang="en-US" dirty="0"/>
              <a:t/>
            </a:r>
            <a:br>
              <a:rPr lang="en-US" dirty="0"/>
            </a:br>
            <a:endParaRPr lang="en-US" dirty="0"/>
          </a:p>
        </p:txBody>
      </p:sp>
      <p:sp>
        <p:nvSpPr>
          <p:cNvPr id="7" name="Content Placeholder 2"/>
          <p:cNvSpPr>
            <a:spLocks noGrp="1"/>
          </p:cNvSpPr>
          <p:nvPr>
            <p:ph idx="1"/>
          </p:nvPr>
        </p:nvSpPr>
        <p:spPr>
          <a:xfrm>
            <a:off x="677334" y="1469571"/>
            <a:ext cx="8596668" cy="4637105"/>
          </a:xfrm>
        </p:spPr>
        <p:txBody>
          <a:bodyPr>
            <a:normAutofit lnSpcReduction="10000"/>
          </a:bodyPr>
          <a:lstStyle/>
          <a:p>
            <a:r>
              <a:rPr lang="en-US" b="1" dirty="0" smtClean="0">
                <a:solidFill>
                  <a:schemeClr val="accent1">
                    <a:lumMod val="60000"/>
                    <a:lumOff val="40000"/>
                  </a:schemeClr>
                </a:solidFill>
              </a:rPr>
              <a:t>INPUTS</a:t>
            </a:r>
          </a:p>
          <a:p>
            <a:pPr lvl="1"/>
            <a:endParaRPr lang="en-US" dirty="0" smtClean="0">
              <a:solidFill>
                <a:schemeClr val="accent3">
                  <a:lumMod val="60000"/>
                  <a:lumOff val="40000"/>
                </a:schemeClr>
              </a:solidFill>
            </a:endParaRPr>
          </a:p>
          <a:p>
            <a:pPr lvl="1"/>
            <a:r>
              <a:rPr lang="en-US" sz="1800" dirty="0" smtClean="0">
                <a:solidFill>
                  <a:schemeClr val="accent3">
                    <a:lumMod val="60000"/>
                    <a:lumOff val="40000"/>
                  </a:schemeClr>
                </a:solidFill>
              </a:rPr>
              <a:t>Standards and expectations foundational to your discipline and program.</a:t>
            </a:r>
          </a:p>
          <a:p>
            <a:pPr lvl="1"/>
            <a:endParaRPr lang="en-US" sz="1800" dirty="0" smtClean="0">
              <a:solidFill>
                <a:schemeClr val="accent3">
                  <a:lumMod val="60000"/>
                  <a:lumOff val="40000"/>
                </a:schemeClr>
              </a:solidFill>
            </a:endParaRPr>
          </a:p>
          <a:p>
            <a:pPr lvl="1"/>
            <a:r>
              <a:rPr lang="en-US" sz="1800" dirty="0" smtClean="0">
                <a:solidFill>
                  <a:schemeClr val="accent3">
                    <a:lumMod val="60000"/>
                    <a:lumOff val="40000"/>
                  </a:schemeClr>
                </a:solidFill>
              </a:rPr>
              <a:t>Your values, expertise, training, and experience as a professional, as a scholar, and as a teacher. </a:t>
            </a:r>
          </a:p>
          <a:p>
            <a:pPr lvl="1"/>
            <a:endParaRPr lang="en-US" sz="1800" dirty="0" smtClean="0">
              <a:solidFill>
                <a:schemeClr val="accent3">
                  <a:lumMod val="60000"/>
                  <a:lumOff val="40000"/>
                </a:schemeClr>
              </a:solidFill>
            </a:endParaRPr>
          </a:p>
          <a:p>
            <a:pPr lvl="1"/>
            <a:r>
              <a:rPr lang="en-US" sz="1800" dirty="0" smtClean="0">
                <a:solidFill>
                  <a:schemeClr val="accent3">
                    <a:lumMod val="60000"/>
                    <a:lumOff val="40000"/>
                  </a:schemeClr>
                </a:solidFill>
              </a:rPr>
              <a:t>Choices you made in course design and content, including the learning goals of the course.  </a:t>
            </a:r>
          </a:p>
          <a:p>
            <a:pPr lvl="1"/>
            <a:endParaRPr lang="en-US" sz="1800" dirty="0" smtClean="0">
              <a:solidFill>
                <a:schemeClr val="accent3">
                  <a:lumMod val="60000"/>
                  <a:lumOff val="40000"/>
                </a:schemeClr>
              </a:solidFill>
            </a:endParaRPr>
          </a:p>
          <a:p>
            <a:pPr lvl="1"/>
            <a:r>
              <a:rPr lang="en-US" sz="1800" dirty="0" smtClean="0">
                <a:solidFill>
                  <a:schemeClr val="accent3">
                    <a:lumMod val="60000"/>
                    <a:lumOff val="40000"/>
                  </a:schemeClr>
                </a:solidFill>
              </a:rPr>
              <a:t>Strategies and tactics you employ in the conduct of your class. </a:t>
            </a:r>
          </a:p>
          <a:p>
            <a:pPr lvl="1"/>
            <a:endParaRPr lang="en-US" sz="1800" dirty="0">
              <a:solidFill>
                <a:schemeClr val="accent3">
                  <a:lumMod val="60000"/>
                  <a:lumOff val="40000"/>
                </a:schemeClr>
              </a:solidFill>
            </a:endParaRPr>
          </a:p>
          <a:p>
            <a:pPr lvl="1"/>
            <a:r>
              <a:rPr lang="en-US" sz="1800" dirty="0" smtClean="0">
                <a:solidFill>
                  <a:schemeClr val="accent3">
                    <a:lumMod val="60000"/>
                    <a:lumOff val="40000"/>
                  </a:schemeClr>
                </a:solidFill>
              </a:rPr>
              <a:t>Measures of student learning.</a:t>
            </a:r>
          </a:p>
        </p:txBody>
      </p:sp>
      <p:sp>
        <p:nvSpPr>
          <p:cNvPr id="8" name="Oval 7"/>
          <p:cNvSpPr/>
          <p:nvPr/>
        </p:nvSpPr>
        <p:spPr>
          <a:xfrm>
            <a:off x="338354" y="3314492"/>
            <a:ext cx="9274628" cy="305365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pecific Inpu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523743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endParaRPr lang="en-US" b="1" dirty="0"/>
          </a:p>
        </p:txBody>
      </p:sp>
      <p:sp>
        <p:nvSpPr>
          <p:cNvPr id="3" name="Content Placeholder 2"/>
          <p:cNvSpPr>
            <a:spLocks noGrp="1"/>
          </p:cNvSpPr>
          <p:nvPr>
            <p:ph idx="1"/>
          </p:nvPr>
        </p:nvSpPr>
        <p:spPr>
          <a:xfrm>
            <a:off x="677334" y="1458460"/>
            <a:ext cx="8596668" cy="4713740"/>
          </a:xfrm>
        </p:spPr>
        <p:txBody>
          <a:bodyPr>
            <a:noAutofit/>
          </a:bodyPr>
          <a:lstStyle/>
          <a:p>
            <a:r>
              <a:rPr lang="en-US" b="1" dirty="0" smtClean="0">
                <a:solidFill>
                  <a:schemeClr val="accent1">
                    <a:lumMod val="60000"/>
                    <a:lumOff val="40000"/>
                  </a:schemeClr>
                </a:solidFill>
              </a:rPr>
              <a:t>CONTENT</a:t>
            </a:r>
          </a:p>
          <a:p>
            <a:pPr lvl="1"/>
            <a:r>
              <a:rPr lang="en-US" i="1" dirty="0" smtClean="0">
                <a:solidFill>
                  <a:schemeClr val="accent3">
                    <a:lumMod val="60000"/>
                    <a:lumOff val="40000"/>
                  </a:schemeClr>
                </a:solidFill>
              </a:rPr>
              <a:t>How did my decisions about what concepts, texts, skills, and other course content affect students’ learning, either positively or negatively? </a:t>
            </a:r>
          </a:p>
          <a:p>
            <a:r>
              <a:rPr lang="en-US" b="1" dirty="0" smtClean="0">
                <a:solidFill>
                  <a:schemeClr val="accent1">
                    <a:lumMod val="60000"/>
                    <a:lumOff val="40000"/>
                  </a:schemeClr>
                </a:solidFill>
              </a:rPr>
              <a:t>DESIGN</a:t>
            </a:r>
          </a:p>
          <a:p>
            <a:pPr lvl="1"/>
            <a:r>
              <a:rPr lang="en-US" i="1" dirty="0" smtClean="0">
                <a:solidFill>
                  <a:schemeClr val="accent3">
                    <a:lumMod val="60000"/>
                    <a:lumOff val="40000"/>
                  </a:schemeClr>
                </a:solidFill>
              </a:rPr>
              <a:t>How did my choices in organizing the course, presenting it to students, and guiding them through it affect students’ learning, either positively or negatively? </a:t>
            </a:r>
          </a:p>
          <a:p>
            <a:r>
              <a:rPr lang="en-US" b="1" dirty="0" smtClean="0">
                <a:solidFill>
                  <a:schemeClr val="accent1">
                    <a:lumMod val="60000"/>
                    <a:lumOff val="40000"/>
                  </a:schemeClr>
                </a:solidFill>
              </a:rPr>
              <a:t>STRATEGIES</a:t>
            </a:r>
            <a:r>
              <a:rPr lang="en-US" b="1" dirty="0" smtClean="0"/>
              <a:t> </a:t>
            </a:r>
          </a:p>
          <a:p>
            <a:pPr lvl="1"/>
            <a:r>
              <a:rPr lang="en-US" i="1" dirty="0" smtClean="0">
                <a:solidFill>
                  <a:schemeClr val="accent3">
                    <a:lumMod val="60000"/>
                    <a:lumOff val="40000"/>
                  </a:schemeClr>
                </a:solidFill>
              </a:rPr>
              <a:t>How have the big-picture approaches I take as an instructor affected students’ learning, either positively or negatively? </a:t>
            </a:r>
          </a:p>
          <a:p>
            <a:r>
              <a:rPr lang="en-US" b="1" dirty="0" smtClean="0">
                <a:solidFill>
                  <a:schemeClr val="accent1">
                    <a:lumMod val="60000"/>
                    <a:lumOff val="40000"/>
                  </a:schemeClr>
                </a:solidFill>
              </a:rPr>
              <a:t>TACTICS</a:t>
            </a:r>
          </a:p>
          <a:p>
            <a:pPr lvl="1"/>
            <a:r>
              <a:rPr lang="en-US" i="1" dirty="0">
                <a:solidFill>
                  <a:schemeClr val="accent3">
                    <a:lumMod val="60000"/>
                    <a:lumOff val="40000"/>
                  </a:schemeClr>
                </a:solidFill>
              </a:rPr>
              <a:t>How have the day-to-day activities, assignments, and assessments I deploy affected students’ learning, either positively or negatively</a:t>
            </a:r>
            <a:r>
              <a:rPr lang="en-US" i="1" dirty="0" smtClean="0">
                <a:solidFill>
                  <a:schemeClr val="accent3">
                    <a:lumMod val="60000"/>
                    <a:lumOff val="40000"/>
                  </a:schemeClr>
                </a:solidFill>
              </a:rPr>
              <a:t>?</a:t>
            </a:r>
            <a:endParaRPr lang="en-US" dirty="0" smtClean="0">
              <a:solidFill>
                <a:schemeClr val="accent1">
                  <a:lumMod val="60000"/>
                  <a:lumOff val="40000"/>
                </a:schemeClr>
              </a:solidFill>
            </a:endParaRPr>
          </a:p>
          <a:p>
            <a:r>
              <a:rPr lang="en-US" b="1" dirty="0" smtClean="0">
                <a:solidFill>
                  <a:schemeClr val="accent1">
                    <a:lumMod val="60000"/>
                    <a:lumOff val="40000"/>
                  </a:schemeClr>
                </a:solidFill>
              </a:rPr>
              <a:t>MEASURES</a:t>
            </a:r>
          </a:p>
          <a:p>
            <a:pPr lvl="1"/>
            <a:r>
              <a:rPr lang="en-US" i="1" dirty="0" smtClean="0">
                <a:solidFill>
                  <a:schemeClr val="accent3">
                    <a:lumMod val="60000"/>
                    <a:lumOff val="40000"/>
                  </a:schemeClr>
                </a:solidFill>
              </a:rPr>
              <a:t>How do students demonstrate their learning to be evaluated? </a:t>
            </a:r>
          </a:p>
        </p:txBody>
      </p:sp>
      <p:pic>
        <p:nvPicPr>
          <p:cNvPr id="4" name="Inputs in Dep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2060437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endParaRPr lang="en-US" b="1" dirty="0"/>
          </a:p>
        </p:txBody>
      </p:sp>
      <p:sp>
        <p:nvSpPr>
          <p:cNvPr id="3" name="Content Placeholder 2"/>
          <p:cNvSpPr>
            <a:spLocks noGrp="1"/>
          </p:cNvSpPr>
          <p:nvPr>
            <p:ph idx="1"/>
          </p:nvPr>
        </p:nvSpPr>
        <p:spPr>
          <a:xfrm>
            <a:off x="677334" y="1502229"/>
            <a:ext cx="8596668" cy="4539133"/>
          </a:xfrm>
        </p:spPr>
        <p:txBody>
          <a:bodyPr/>
          <a:lstStyle/>
          <a:p>
            <a:r>
              <a:rPr lang="en-US" b="1" dirty="0" smtClean="0">
                <a:solidFill>
                  <a:schemeClr val="accent1"/>
                </a:solidFill>
              </a:rPr>
              <a:t>STRATEGIES, TACTICS &amp; MEASURES</a:t>
            </a:r>
          </a:p>
          <a:p>
            <a:pPr lvl="1"/>
            <a:r>
              <a:rPr lang="en-US" sz="1800" u="sng" dirty="0" smtClean="0">
                <a:solidFill>
                  <a:schemeClr val="accent3">
                    <a:lumMod val="60000"/>
                    <a:lumOff val="40000"/>
                  </a:schemeClr>
                </a:solidFill>
              </a:rPr>
              <a:t>Strategies</a:t>
            </a:r>
            <a:r>
              <a:rPr lang="en-US" sz="1800" dirty="0" smtClean="0">
                <a:solidFill>
                  <a:schemeClr val="accent3">
                    <a:lumMod val="60000"/>
                    <a:lumOff val="40000"/>
                  </a:schemeClr>
                </a:solidFill>
              </a:rPr>
              <a:t> describe over-all approaches to teaching and learning</a:t>
            </a:r>
          </a:p>
          <a:p>
            <a:pPr lvl="2"/>
            <a:r>
              <a:rPr lang="en-US" sz="1800" dirty="0" smtClean="0">
                <a:solidFill>
                  <a:schemeClr val="accent1">
                    <a:lumMod val="60000"/>
                    <a:lumOff val="40000"/>
                  </a:schemeClr>
                </a:solidFill>
              </a:rPr>
              <a:t>Discussion-Based Learning</a:t>
            </a:r>
          </a:p>
          <a:p>
            <a:pPr lvl="2"/>
            <a:r>
              <a:rPr lang="en-US" sz="1800" dirty="0" smtClean="0">
                <a:solidFill>
                  <a:schemeClr val="accent1">
                    <a:lumMod val="60000"/>
                    <a:lumOff val="40000"/>
                  </a:schemeClr>
                </a:solidFill>
              </a:rPr>
              <a:t>Challenge- or Problem-Based Learning</a:t>
            </a:r>
          </a:p>
          <a:p>
            <a:pPr lvl="2"/>
            <a:r>
              <a:rPr lang="en-US" sz="1800" dirty="0" smtClean="0">
                <a:solidFill>
                  <a:schemeClr val="accent1">
                    <a:lumMod val="60000"/>
                    <a:lumOff val="40000"/>
                  </a:schemeClr>
                </a:solidFill>
              </a:rPr>
              <a:t>Inquiry or Discovery-Based Learning</a:t>
            </a:r>
          </a:p>
          <a:p>
            <a:pPr lvl="2"/>
            <a:r>
              <a:rPr lang="en-US" sz="1800" dirty="0" smtClean="0">
                <a:solidFill>
                  <a:schemeClr val="accent1">
                    <a:lumMod val="60000"/>
                    <a:lumOff val="40000"/>
                  </a:schemeClr>
                </a:solidFill>
              </a:rPr>
              <a:t>Community-Engaged Learning</a:t>
            </a:r>
          </a:p>
          <a:p>
            <a:pPr lvl="2"/>
            <a:r>
              <a:rPr lang="en-US" sz="1800" dirty="0" smtClean="0">
                <a:solidFill>
                  <a:schemeClr val="accent1">
                    <a:lumMod val="60000"/>
                    <a:lumOff val="40000"/>
                  </a:schemeClr>
                </a:solidFill>
              </a:rPr>
              <a:t>Lecture or Demonstration-Based Instruction</a:t>
            </a:r>
          </a:p>
          <a:p>
            <a:pPr lvl="2"/>
            <a:r>
              <a:rPr lang="en-US" sz="1800" dirty="0" smtClean="0">
                <a:solidFill>
                  <a:schemeClr val="accent1">
                    <a:lumMod val="60000"/>
                    <a:lumOff val="40000"/>
                  </a:schemeClr>
                </a:solidFill>
              </a:rPr>
              <a:t>Decentered or Student-Led Learning</a:t>
            </a:r>
          </a:p>
          <a:p>
            <a:pPr lvl="2"/>
            <a:r>
              <a:rPr lang="en-US" sz="1800" dirty="0" smtClean="0">
                <a:solidFill>
                  <a:schemeClr val="accent1">
                    <a:lumMod val="60000"/>
                    <a:lumOff val="40000"/>
                  </a:schemeClr>
                </a:solidFill>
              </a:rPr>
              <a:t>And more…</a:t>
            </a:r>
          </a:p>
        </p:txBody>
      </p:sp>
      <p:pic>
        <p:nvPicPr>
          <p:cNvPr id="4" name="Strateg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1776003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endParaRPr lang="en-US" b="1" dirty="0"/>
          </a:p>
        </p:txBody>
      </p:sp>
      <p:sp>
        <p:nvSpPr>
          <p:cNvPr id="3" name="Content Placeholder 2"/>
          <p:cNvSpPr>
            <a:spLocks noGrp="1"/>
          </p:cNvSpPr>
          <p:nvPr>
            <p:ph idx="1"/>
          </p:nvPr>
        </p:nvSpPr>
        <p:spPr>
          <a:xfrm>
            <a:off x="677334" y="1502229"/>
            <a:ext cx="8596668" cy="4539133"/>
          </a:xfrm>
        </p:spPr>
        <p:txBody>
          <a:bodyPr>
            <a:normAutofit/>
          </a:bodyPr>
          <a:lstStyle/>
          <a:p>
            <a:r>
              <a:rPr lang="en-US" b="1" dirty="0" smtClean="0">
                <a:solidFill>
                  <a:schemeClr val="accent1"/>
                </a:solidFill>
              </a:rPr>
              <a:t>STRATEGIES, TACTICS &amp; MEASURES (cont’d)</a:t>
            </a:r>
          </a:p>
          <a:p>
            <a:pPr lvl="1"/>
            <a:r>
              <a:rPr lang="en-US" sz="1800" u="sng" dirty="0" smtClean="0">
                <a:solidFill>
                  <a:schemeClr val="accent3">
                    <a:lumMod val="60000"/>
                    <a:lumOff val="40000"/>
                  </a:schemeClr>
                </a:solidFill>
              </a:rPr>
              <a:t>Tactics</a:t>
            </a:r>
            <a:r>
              <a:rPr lang="en-US" sz="1800" dirty="0" smtClean="0">
                <a:solidFill>
                  <a:schemeClr val="accent3">
                    <a:lumMod val="60000"/>
                    <a:lumOff val="40000"/>
                  </a:schemeClr>
                </a:solidFill>
              </a:rPr>
              <a:t> describe the day-to-day, discrete activities that take place over the course of a semester</a:t>
            </a:r>
          </a:p>
          <a:p>
            <a:pPr lvl="2"/>
            <a:r>
              <a:rPr lang="en-US" sz="1800" dirty="0" smtClean="0">
                <a:solidFill>
                  <a:schemeClr val="accent1">
                    <a:lumMod val="60000"/>
                    <a:lumOff val="40000"/>
                  </a:schemeClr>
                </a:solidFill>
              </a:rPr>
              <a:t>Course activities</a:t>
            </a:r>
          </a:p>
          <a:p>
            <a:pPr lvl="2"/>
            <a:r>
              <a:rPr lang="en-US" sz="1800" dirty="0" smtClean="0">
                <a:solidFill>
                  <a:schemeClr val="accent1">
                    <a:lumMod val="60000"/>
                    <a:lumOff val="40000"/>
                  </a:schemeClr>
                </a:solidFill>
              </a:rPr>
              <a:t>Review sessions</a:t>
            </a:r>
          </a:p>
          <a:p>
            <a:pPr lvl="2"/>
            <a:r>
              <a:rPr lang="en-US" sz="1800" dirty="0" smtClean="0">
                <a:solidFill>
                  <a:schemeClr val="accent1">
                    <a:lumMod val="60000"/>
                    <a:lumOff val="40000"/>
                  </a:schemeClr>
                </a:solidFill>
              </a:rPr>
              <a:t>Games</a:t>
            </a:r>
          </a:p>
          <a:p>
            <a:pPr lvl="2"/>
            <a:r>
              <a:rPr lang="en-US" sz="1800" dirty="0" smtClean="0">
                <a:solidFill>
                  <a:schemeClr val="accent1">
                    <a:lumMod val="60000"/>
                    <a:lumOff val="40000"/>
                  </a:schemeClr>
                </a:solidFill>
              </a:rPr>
              <a:t>Assignments and homework</a:t>
            </a:r>
          </a:p>
          <a:p>
            <a:pPr lvl="2"/>
            <a:r>
              <a:rPr lang="en-US" sz="1800" dirty="0" smtClean="0">
                <a:solidFill>
                  <a:schemeClr val="accent1">
                    <a:lumMod val="60000"/>
                    <a:lumOff val="40000"/>
                  </a:schemeClr>
                </a:solidFill>
              </a:rPr>
              <a:t>Discussion prompts</a:t>
            </a:r>
          </a:p>
          <a:p>
            <a:pPr lvl="2"/>
            <a:r>
              <a:rPr lang="en-US" sz="1800" dirty="0" smtClean="0">
                <a:solidFill>
                  <a:schemeClr val="accent1">
                    <a:lumMod val="60000"/>
                    <a:lumOff val="40000"/>
                  </a:schemeClr>
                </a:solidFill>
              </a:rPr>
              <a:t>Visual, auditory, and tactile elements</a:t>
            </a:r>
          </a:p>
          <a:p>
            <a:pPr lvl="2"/>
            <a:r>
              <a:rPr lang="en-US" sz="1800" dirty="0" smtClean="0">
                <a:solidFill>
                  <a:schemeClr val="accent1">
                    <a:lumMod val="60000"/>
                    <a:lumOff val="40000"/>
                  </a:schemeClr>
                </a:solidFill>
              </a:rPr>
              <a:t>Small and large group work</a:t>
            </a:r>
          </a:p>
          <a:p>
            <a:pPr lvl="2"/>
            <a:r>
              <a:rPr lang="en-US" sz="1800" dirty="0" smtClean="0">
                <a:solidFill>
                  <a:schemeClr val="accent1">
                    <a:lumMod val="60000"/>
                    <a:lumOff val="40000"/>
                  </a:schemeClr>
                </a:solidFill>
              </a:rPr>
              <a:t>Student + instructor meetings</a:t>
            </a:r>
          </a:p>
          <a:p>
            <a:pPr lvl="2"/>
            <a:endParaRPr lang="en-US" dirty="0"/>
          </a:p>
        </p:txBody>
      </p:sp>
      <p:pic>
        <p:nvPicPr>
          <p:cNvPr id="4" name="Tact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9268" y="5986724"/>
            <a:ext cx="812800" cy="812800"/>
          </a:xfrm>
          <a:prstGeom prst="rect">
            <a:avLst/>
          </a:prstGeom>
        </p:spPr>
      </p:pic>
    </p:spTree>
    <p:extLst>
      <p:ext uri="{BB962C8B-B14F-4D97-AF65-F5344CB8AC3E}">
        <p14:creationId xmlns:p14="http://schemas.microsoft.com/office/powerpoint/2010/main" val="1066153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endParaRPr lang="en-US" b="1" dirty="0"/>
          </a:p>
        </p:txBody>
      </p:sp>
      <p:sp>
        <p:nvSpPr>
          <p:cNvPr id="3" name="Content Placeholder 2"/>
          <p:cNvSpPr>
            <a:spLocks noGrp="1"/>
          </p:cNvSpPr>
          <p:nvPr>
            <p:ph idx="1"/>
          </p:nvPr>
        </p:nvSpPr>
        <p:spPr>
          <a:xfrm>
            <a:off x="677334" y="1518557"/>
            <a:ext cx="8596668" cy="4522805"/>
          </a:xfrm>
        </p:spPr>
        <p:txBody>
          <a:bodyPr/>
          <a:lstStyle/>
          <a:p>
            <a:r>
              <a:rPr lang="en-US" b="1" dirty="0" smtClean="0">
                <a:solidFill>
                  <a:schemeClr val="accent1"/>
                </a:solidFill>
              </a:rPr>
              <a:t>STRATEGIES, TACTICS &amp; MEASURES (cont’d)</a:t>
            </a:r>
          </a:p>
          <a:p>
            <a:pPr lvl="1"/>
            <a:r>
              <a:rPr lang="en-US" sz="1800" u="sng" dirty="0" smtClean="0">
                <a:solidFill>
                  <a:schemeClr val="accent3">
                    <a:lumMod val="60000"/>
                    <a:lumOff val="40000"/>
                  </a:schemeClr>
                </a:solidFill>
              </a:rPr>
              <a:t>Measures</a:t>
            </a:r>
            <a:r>
              <a:rPr lang="en-US" sz="1800" dirty="0" smtClean="0">
                <a:solidFill>
                  <a:schemeClr val="accent3">
                    <a:lumMod val="60000"/>
                    <a:lumOff val="40000"/>
                  </a:schemeClr>
                </a:solidFill>
              </a:rPr>
              <a:t> assess student learning, both for formative and summative purposes, at various points throughout the semester.</a:t>
            </a:r>
          </a:p>
          <a:p>
            <a:pPr lvl="2"/>
            <a:r>
              <a:rPr lang="en-US" sz="1800" dirty="0" smtClean="0">
                <a:solidFill>
                  <a:schemeClr val="accent1">
                    <a:lumMod val="60000"/>
                    <a:lumOff val="40000"/>
                  </a:schemeClr>
                </a:solidFill>
              </a:rPr>
              <a:t>Exams</a:t>
            </a:r>
          </a:p>
          <a:p>
            <a:pPr lvl="2"/>
            <a:r>
              <a:rPr lang="en-US" sz="1800" dirty="0" smtClean="0">
                <a:solidFill>
                  <a:schemeClr val="accent1">
                    <a:lumMod val="60000"/>
                    <a:lumOff val="40000"/>
                  </a:schemeClr>
                </a:solidFill>
              </a:rPr>
              <a:t>Quizzes</a:t>
            </a:r>
          </a:p>
          <a:p>
            <a:pPr lvl="2"/>
            <a:r>
              <a:rPr lang="en-US" sz="1800" dirty="0" smtClean="0">
                <a:solidFill>
                  <a:schemeClr val="accent1">
                    <a:lumMod val="60000"/>
                    <a:lumOff val="40000"/>
                  </a:schemeClr>
                </a:solidFill>
              </a:rPr>
              <a:t>Writing</a:t>
            </a:r>
          </a:p>
          <a:p>
            <a:pPr lvl="2"/>
            <a:r>
              <a:rPr lang="en-US" sz="1800" dirty="0" smtClean="0">
                <a:solidFill>
                  <a:schemeClr val="accent1">
                    <a:lumMod val="60000"/>
                    <a:lumOff val="40000"/>
                  </a:schemeClr>
                </a:solidFill>
              </a:rPr>
              <a:t>Studio Workshops</a:t>
            </a:r>
          </a:p>
          <a:p>
            <a:pPr lvl="2"/>
            <a:r>
              <a:rPr lang="en-US" sz="1800" dirty="0" smtClean="0">
                <a:solidFill>
                  <a:schemeClr val="accent1">
                    <a:lumMod val="60000"/>
                    <a:lumOff val="40000"/>
                  </a:schemeClr>
                </a:solidFill>
              </a:rPr>
              <a:t>Presentations and Demonstrations</a:t>
            </a:r>
          </a:p>
          <a:p>
            <a:pPr lvl="2"/>
            <a:r>
              <a:rPr lang="en-US" sz="1800" dirty="0" smtClean="0">
                <a:solidFill>
                  <a:schemeClr val="accent1">
                    <a:lumMod val="60000"/>
                    <a:lumOff val="40000"/>
                  </a:schemeClr>
                </a:solidFill>
              </a:rPr>
              <a:t>Projects and Artifacts</a:t>
            </a:r>
          </a:p>
          <a:p>
            <a:pPr lvl="2"/>
            <a:r>
              <a:rPr lang="en-US" sz="1800" dirty="0" smtClean="0">
                <a:solidFill>
                  <a:schemeClr val="accent1">
                    <a:lumMod val="60000"/>
                    <a:lumOff val="40000"/>
                  </a:schemeClr>
                </a:solidFill>
              </a:rPr>
              <a:t>Performance</a:t>
            </a:r>
          </a:p>
          <a:p>
            <a:pPr lvl="2"/>
            <a:r>
              <a:rPr lang="en-US" sz="1800" dirty="0" smtClean="0">
                <a:solidFill>
                  <a:schemeClr val="accent1">
                    <a:lumMod val="60000"/>
                    <a:lumOff val="40000"/>
                  </a:schemeClr>
                </a:solidFill>
              </a:rPr>
              <a:t>And more…</a:t>
            </a:r>
          </a:p>
        </p:txBody>
      </p:sp>
      <p:pic>
        <p:nvPicPr>
          <p:cNvPr id="4" name="Measur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9268" y="6013228"/>
            <a:ext cx="812800" cy="812800"/>
          </a:xfrm>
          <a:prstGeom prst="rect">
            <a:avLst/>
          </a:prstGeom>
        </p:spPr>
      </p:pic>
    </p:spTree>
    <p:extLst>
      <p:ext uri="{BB962C8B-B14F-4D97-AF65-F5344CB8AC3E}">
        <p14:creationId xmlns:p14="http://schemas.microsoft.com/office/powerpoint/2010/main" val="456062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KEY TERMS</a:t>
            </a:r>
            <a:endParaRPr lang="en-US" b="1" dirty="0"/>
          </a:p>
        </p:txBody>
      </p:sp>
      <p:sp>
        <p:nvSpPr>
          <p:cNvPr id="3" name="Content Placeholder 2"/>
          <p:cNvSpPr>
            <a:spLocks noGrp="1"/>
          </p:cNvSpPr>
          <p:nvPr>
            <p:ph idx="1"/>
          </p:nvPr>
        </p:nvSpPr>
        <p:spPr>
          <a:xfrm>
            <a:off x="677334" y="1930400"/>
            <a:ext cx="8596668" cy="3717697"/>
          </a:xfrm>
        </p:spPr>
        <p:txBody>
          <a:bodyPr>
            <a:noAutofit/>
          </a:bodyPr>
          <a:lstStyle/>
          <a:p>
            <a:r>
              <a:rPr lang="en-US" sz="2000" b="1" dirty="0" smtClean="0">
                <a:solidFill>
                  <a:schemeClr val="accent1"/>
                </a:solidFill>
              </a:rPr>
              <a:t>Reflection:</a:t>
            </a:r>
            <a:r>
              <a:rPr lang="en-US" sz="2000" b="1" dirty="0" smtClean="0"/>
              <a:t> </a:t>
            </a:r>
            <a:r>
              <a:rPr lang="en-US" sz="2000" dirty="0" smtClean="0">
                <a:solidFill>
                  <a:schemeClr val="accent3">
                    <a:lumMod val="60000"/>
                    <a:lumOff val="40000"/>
                  </a:schemeClr>
                </a:solidFill>
              </a:rPr>
              <a:t>Critically examining one’s own attitudes and behaviors in light of one’s self-conception</a:t>
            </a:r>
          </a:p>
          <a:p>
            <a:r>
              <a:rPr lang="en-US" sz="2000" b="1" dirty="0" smtClean="0">
                <a:solidFill>
                  <a:schemeClr val="accent1"/>
                </a:solidFill>
              </a:rPr>
              <a:t>Aspirational</a:t>
            </a:r>
            <a:r>
              <a:rPr lang="en-US" sz="2000" dirty="0" smtClean="0">
                <a:solidFill>
                  <a:schemeClr val="accent1"/>
                </a:solidFill>
              </a:rPr>
              <a:t> (</a:t>
            </a:r>
            <a:r>
              <a:rPr lang="en-US" sz="2000" dirty="0" err="1" smtClean="0">
                <a:solidFill>
                  <a:schemeClr val="accent1"/>
                </a:solidFill>
              </a:rPr>
              <a:t>fr.</a:t>
            </a:r>
            <a:r>
              <a:rPr lang="en-US" sz="2000" dirty="0" smtClean="0">
                <a:solidFill>
                  <a:schemeClr val="accent1"/>
                </a:solidFill>
              </a:rPr>
              <a:t> Latin </a:t>
            </a:r>
            <a:r>
              <a:rPr lang="en-US" sz="2000" i="1" dirty="0" smtClean="0">
                <a:solidFill>
                  <a:schemeClr val="accent1"/>
                </a:solidFill>
              </a:rPr>
              <a:t>ad + </a:t>
            </a:r>
            <a:r>
              <a:rPr lang="en-US" sz="2000" i="1" dirty="0" err="1" smtClean="0">
                <a:solidFill>
                  <a:schemeClr val="accent1"/>
                </a:solidFill>
              </a:rPr>
              <a:t>sprirare</a:t>
            </a:r>
            <a:r>
              <a:rPr lang="en-US" sz="2000" dirty="0" smtClean="0">
                <a:solidFill>
                  <a:schemeClr val="accent1"/>
                </a:solidFill>
              </a:rPr>
              <a:t>, meaning </a:t>
            </a:r>
            <a:r>
              <a:rPr lang="en-US" sz="2000" i="1" dirty="0" smtClean="0">
                <a:solidFill>
                  <a:schemeClr val="accent1"/>
                </a:solidFill>
              </a:rPr>
              <a:t>to live for</a:t>
            </a:r>
            <a:r>
              <a:rPr lang="en-US" sz="2000" dirty="0" smtClean="0">
                <a:solidFill>
                  <a:schemeClr val="accent1"/>
                </a:solidFill>
              </a:rPr>
              <a:t>): </a:t>
            </a:r>
            <a:r>
              <a:rPr lang="en-US" sz="2000" dirty="0" smtClean="0">
                <a:solidFill>
                  <a:schemeClr val="accent3">
                    <a:lumMod val="60000"/>
                    <a:lumOff val="40000"/>
                  </a:schemeClr>
                </a:solidFill>
              </a:rPr>
              <a:t>Characterized by the hope or expectation of future achievement.</a:t>
            </a:r>
          </a:p>
          <a:p>
            <a:r>
              <a:rPr lang="en-US" sz="2000" b="1" dirty="0" smtClean="0">
                <a:solidFill>
                  <a:schemeClr val="accent1"/>
                </a:solidFill>
              </a:rPr>
              <a:t>Ethical </a:t>
            </a:r>
            <a:r>
              <a:rPr lang="en-US" sz="2000" dirty="0" smtClean="0">
                <a:solidFill>
                  <a:schemeClr val="accent1"/>
                </a:solidFill>
              </a:rPr>
              <a:t>(</a:t>
            </a:r>
            <a:r>
              <a:rPr lang="en-US" sz="2000" dirty="0" err="1" smtClean="0">
                <a:solidFill>
                  <a:schemeClr val="accent1"/>
                </a:solidFill>
              </a:rPr>
              <a:t>fr.</a:t>
            </a:r>
            <a:r>
              <a:rPr lang="en-US" sz="2000" dirty="0" smtClean="0">
                <a:solidFill>
                  <a:schemeClr val="accent1"/>
                </a:solidFill>
              </a:rPr>
              <a:t> the Greek </a:t>
            </a:r>
            <a:r>
              <a:rPr lang="en-US" sz="2000" i="1" dirty="0" smtClean="0">
                <a:solidFill>
                  <a:schemeClr val="accent1"/>
                </a:solidFill>
              </a:rPr>
              <a:t>ethos</a:t>
            </a:r>
            <a:r>
              <a:rPr lang="en-US" sz="2000" dirty="0" smtClean="0">
                <a:solidFill>
                  <a:schemeClr val="accent1"/>
                </a:solidFill>
              </a:rPr>
              <a:t>, meaning </a:t>
            </a:r>
            <a:r>
              <a:rPr lang="en-US" sz="2000" i="1" dirty="0" smtClean="0">
                <a:solidFill>
                  <a:schemeClr val="accent1"/>
                </a:solidFill>
              </a:rPr>
              <a:t>custom</a:t>
            </a:r>
            <a:r>
              <a:rPr lang="en-US" sz="2000" dirty="0" smtClean="0">
                <a:solidFill>
                  <a:schemeClr val="accent1"/>
                </a:solidFill>
              </a:rPr>
              <a:t>):</a:t>
            </a:r>
            <a:r>
              <a:rPr lang="en-US" sz="2000" i="1" dirty="0" smtClean="0">
                <a:solidFill>
                  <a:schemeClr val="accent1"/>
                </a:solidFill>
              </a:rPr>
              <a:t> </a:t>
            </a:r>
            <a:r>
              <a:rPr lang="en-US" sz="2000" dirty="0" smtClean="0">
                <a:solidFill>
                  <a:schemeClr val="accent3">
                    <a:lumMod val="60000"/>
                    <a:lumOff val="40000"/>
                  </a:schemeClr>
                </a:solidFill>
              </a:rPr>
              <a:t>Aware of and responsive to a sense of what is right, true, and good shared among members of a community, such as an institution, organization, discipline, or cultural group. </a:t>
            </a:r>
          </a:p>
          <a:p>
            <a:r>
              <a:rPr lang="en-US" sz="2000" b="1" dirty="0" smtClean="0">
                <a:solidFill>
                  <a:schemeClr val="accent1"/>
                </a:solidFill>
              </a:rPr>
              <a:t>Praxis </a:t>
            </a:r>
            <a:r>
              <a:rPr lang="en-US" sz="2000" dirty="0" smtClean="0">
                <a:solidFill>
                  <a:schemeClr val="accent1"/>
                </a:solidFill>
              </a:rPr>
              <a:t>(Greek </a:t>
            </a:r>
            <a:r>
              <a:rPr lang="en-US" sz="2000" i="1" dirty="0" smtClean="0">
                <a:solidFill>
                  <a:schemeClr val="accent1"/>
                </a:solidFill>
              </a:rPr>
              <a:t>praxis</a:t>
            </a:r>
            <a:r>
              <a:rPr lang="en-US" sz="2000" dirty="0" smtClean="0">
                <a:solidFill>
                  <a:schemeClr val="accent1"/>
                </a:solidFill>
              </a:rPr>
              <a:t>, meaning </a:t>
            </a:r>
            <a:r>
              <a:rPr lang="en-US" sz="2000" i="1" dirty="0" smtClean="0">
                <a:solidFill>
                  <a:schemeClr val="accent1"/>
                </a:solidFill>
              </a:rPr>
              <a:t>practical application</a:t>
            </a:r>
            <a:r>
              <a:rPr lang="en-US" sz="2000" dirty="0" smtClean="0">
                <a:solidFill>
                  <a:schemeClr val="accent1"/>
                </a:solidFill>
              </a:rPr>
              <a:t>): </a:t>
            </a:r>
            <a:r>
              <a:rPr lang="en-US" sz="2000" dirty="0" smtClean="0">
                <a:solidFill>
                  <a:schemeClr val="accent3">
                    <a:lumMod val="60000"/>
                    <a:lumOff val="40000"/>
                  </a:schemeClr>
                </a:solidFill>
              </a:rPr>
              <a:t>Daily practice grounded in principles and theories of right action.</a:t>
            </a:r>
            <a:endParaRPr lang="en-US" sz="2000" dirty="0">
              <a:solidFill>
                <a:schemeClr val="accent3">
                  <a:lumMod val="60000"/>
                  <a:lumOff val="40000"/>
                </a:schemeClr>
              </a:solidFill>
            </a:endParaRPr>
          </a:p>
        </p:txBody>
      </p:sp>
      <p:pic>
        <p:nvPicPr>
          <p:cNvPr id="4" name="Key Ter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118531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endParaRPr lang="en-US" b="1" dirty="0"/>
          </a:p>
        </p:txBody>
      </p:sp>
      <p:sp>
        <p:nvSpPr>
          <p:cNvPr id="3" name="Content Placeholder 2"/>
          <p:cNvSpPr>
            <a:spLocks noGrp="1"/>
          </p:cNvSpPr>
          <p:nvPr>
            <p:ph idx="1"/>
          </p:nvPr>
        </p:nvSpPr>
        <p:spPr>
          <a:xfrm>
            <a:off x="677334" y="1502229"/>
            <a:ext cx="8596668" cy="4637314"/>
          </a:xfrm>
        </p:spPr>
        <p:txBody>
          <a:bodyPr>
            <a:normAutofit/>
          </a:bodyPr>
          <a:lstStyle/>
          <a:p>
            <a:r>
              <a:rPr lang="en-US" b="1" dirty="0" smtClean="0">
                <a:solidFill>
                  <a:schemeClr val="accent1"/>
                </a:solidFill>
              </a:rPr>
              <a:t>STUDENT RESPONSES TO INPUTS</a:t>
            </a:r>
          </a:p>
          <a:p>
            <a:pPr lvl="1"/>
            <a:r>
              <a:rPr lang="en-US" sz="1800" dirty="0" smtClean="0">
                <a:solidFill>
                  <a:schemeClr val="accent3">
                    <a:lumMod val="60000"/>
                    <a:lumOff val="40000"/>
                  </a:schemeClr>
                </a:solidFill>
              </a:rPr>
              <a:t>In addition to what students have learned, as demonstrated by direct and indirect measures, what do students tell you about the effectiveness of the Inputs? </a:t>
            </a:r>
          </a:p>
          <a:p>
            <a:pPr lvl="2"/>
            <a:r>
              <a:rPr lang="en-US" sz="1800" dirty="0" smtClean="0">
                <a:solidFill>
                  <a:schemeClr val="accent1">
                    <a:lumMod val="60000"/>
                    <a:lumOff val="40000"/>
                  </a:schemeClr>
                </a:solidFill>
              </a:rPr>
              <a:t>Course Content</a:t>
            </a:r>
          </a:p>
          <a:p>
            <a:pPr lvl="2"/>
            <a:r>
              <a:rPr lang="en-US" sz="1800" dirty="0" smtClean="0">
                <a:solidFill>
                  <a:schemeClr val="accent1">
                    <a:lumMod val="60000"/>
                    <a:lumOff val="40000"/>
                  </a:schemeClr>
                </a:solidFill>
              </a:rPr>
              <a:t>Course Design</a:t>
            </a:r>
          </a:p>
          <a:p>
            <a:pPr lvl="2"/>
            <a:r>
              <a:rPr lang="en-US" sz="1800" dirty="0" smtClean="0">
                <a:solidFill>
                  <a:schemeClr val="accent1">
                    <a:lumMod val="60000"/>
                    <a:lumOff val="40000"/>
                  </a:schemeClr>
                </a:solidFill>
              </a:rPr>
              <a:t>Teaching Strategies</a:t>
            </a:r>
          </a:p>
          <a:p>
            <a:pPr lvl="2"/>
            <a:r>
              <a:rPr lang="en-US" sz="1800" dirty="0" smtClean="0">
                <a:solidFill>
                  <a:schemeClr val="accent1">
                    <a:lumMod val="60000"/>
                    <a:lumOff val="40000"/>
                  </a:schemeClr>
                </a:solidFill>
              </a:rPr>
              <a:t>Teaching Tactics</a:t>
            </a:r>
          </a:p>
          <a:p>
            <a:pPr lvl="2"/>
            <a:r>
              <a:rPr lang="en-US" sz="1800" dirty="0" smtClean="0">
                <a:solidFill>
                  <a:schemeClr val="accent1">
                    <a:lumMod val="60000"/>
                    <a:lumOff val="40000"/>
                  </a:schemeClr>
                </a:solidFill>
              </a:rPr>
              <a:t>Measures</a:t>
            </a:r>
          </a:p>
          <a:p>
            <a:pPr marL="15875" lvl="2" indent="0">
              <a:buNone/>
            </a:pPr>
            <a:endParaRPr lang="en-US" sz="1800" i="1" dirty="0" smtClean="0">
              <a:solidFill>
                <a:schemeClr val="accent1">
                  <a:lumMod val="60000"/>
                  <a:lumOff val="40000"/>
                </a:schemeClr>
              </a:solidFill>
            </a:endParaRPr>
          </a:p>
          <a:p>
            <a:pPr marL="15875" lvl="2" indent="0">
              <a:buNone/>
            </a:pPr>
            <a:r>
              <a:rPr lang="en-US" sz="1600" i="1" dirty="0" smtClean="0">
                <a:solidFill>
                  <a:schemeClr val="accent3">
                    <a:lumMod val="60000"/>
                    <a:lumOff val="40000"/>
                  </a:schemeClr>
                </a:solidFill>
              </a:rPr>
              <a:t>Note: Students will often remark on what they “liked” or “enjoyed,” what was “fun” and what was ”boring.” Try to focus your reflections on what students found </a:t>
            </a:r>
            <a:r>
              <a:rPr lang="en-US" sz="1600" i="1" u="sng" dirty="0" smtClean="0">
                <a:solidFill>
                  <a:schemeClr val="accent3">
                    <a:lumMod val="60000"/>
                    <a:lumOff val="40000"/>
                  </a:schemeClr>
                </a:solidFill>
              </a:rPr>
              <a:t>effective</a:t>
            </a:r>
            <a:r>
              <a:rPr lang="en-US" sz="1600" i="1" dirty="0" smtClean="0">
                <a:solidFill>
                  <a:schemeClr val="accent3">
                    <a:lumMod val="60000"/>
                    <a:lumOff val="40000"/>
                  </a:schemeClr>
                </a:solidFill>
              </a:rPr>
              <a:t>. These matters are often—although not always—distinct from each other.</a:t>
            </a:r>
          </a:p>
        </p:txBody>
      </p:sp>
      <p:pic>
        <p:nvPicPr>
          <p:cNvPr id="4" name="Student Reac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494602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endParaRPr lang="en-US" b="1" dirty="0"/>
          </a:p>
        </p:txBody>
      </p:sp>
      <p:sp>
        <p:nvSpPr>
          <p:cNvPr id="3" name="Content Placeholder 2"/>
          <p:cNvSpPr>
            <a:spLocks noGrp="1"/>
          </p:cNvSpPr>
          <p:nvPr>
            <p:ph idx="1"/>
          </p:nvPr>
        </p:nvSpPr>
        <p:spPr>
          <a:xfrm>
            <a:off x="677334" y="1534887"/>
            <a:ext cx="8596668" cy="4506476"/>
          </a:xfrm>
        </p:spPr>
        <p:txBody>
          <a:bodyPr/>
          <a:lstStyle/>
          <a:p>
            <a:r>
              <a:rPr lang="en-US" b="1" dirty="0" smtClean="0">
                <a:solidFill>
                  <a:schemeClr val="accent1"/>
                </a:solidFill>
              </a:rPr>
              <a:t>The Reflection</a:t>
            </a:r>
          </a:p>
          <a:p>
            <a:pPr lvl="1"/>
            <a:r>
              <a:rPr lang="en-US" sz="1800" dirty="0" smtClean="0">
                <a:solidFill>
                  <a:schemeClr val="accent3">
                    <a:lumMod val="60000"/>
                    <a:lumOff val="40000"/>
                  </a:schemeClr>
                </a:solidFill>
              </a:rPr>
              <a:t>Retrospective</a:t>
            </a:r>
          </a:p>
          <a:p>
            <a:pPr lvl="2"/>
            <a:r>
              <a:rPr lang="en-US" sz="1600" dirty="0" smtClean="0">
                <a:solidFill>
                  <a:schemeClr val="accent1">
                    <a:lumMod val="60000"/>
                    <a:lumOff val="40000"/>
                  </a:schemeClr>
                </a:solidFill>
              </a:rPr>
              <a:t>What have I learned about my teaching in looking back at the past year—its successes as well as its shortcomings? </a:t>
            </a:r>
          </a:p>
          <a:p>
            <a:pPr lvl="2"/>
            <a:r>
              <a:rPr lang="en-US" sz="1600" dirty="0" smtClean="0">
                <a:solidFill>
                  <a:schemeClr val="accent1">
                    <a:lumMod val="60000"/>
                    <a:lumOff val="40000"/>
                  </a:schemeClr>
                </a:solidFill>
              </a:rPr>
              <a:t>How have changes to situational or contextual factors affected its effectiveness?</a:t>
            </a:r>
          </a:p>
          <a:p>
            <a:pPr lvl="1"/>
            <a:r>
              <a:rPr lang="en-US" sz="1800" dirty="0" smtClean="0">
                <a:solidFill>
                  <a:schemeClr val="accent3">
                    <a:lumMod val="60000"/>
                    <a:lumOff val="40000"/>
                  </a:schemeClr>
                </a:solidFill>
              </a:rPr>
              <a:t>Prospective</a:t>
            </a:r>
          </a:p>
          <a:p>
            <a:pPr lvl="2"/>
            <a:r>
              <a:rPr lang="en-US" sz="1600" dirty="0" smtClean="0">
                <a:solidFill>
                  <a:schemeClr val="accent1">
                    <a:lumMod val="60000"/>
                    <a:lumOff val="40000"/>
                  </a:schemeClr>
                </a:solidFill>
              </a:rPr>
              <a:t>What short- and long-term opportunities for improvement remain? </a:t>
            </a:r>
          </a:p>
          <a:p>
            <a:pPr lvl="2"/>
            <a:r>
              <a:rPr lang="en-US" sz="1600" dirty="0" smtClean="0">
                <a:solidFill>
                  <a:schemeClr val="accent1">
                    <a:lumMod val="60000"/>
                    <a:lumOff val="40000"/>
                  </a:schemeClr>
                </a:solidFill>
              </a:rPr>
              <a:t>What concrete steps can I take to make improvements over the short, middle, and long term? </a:t>
            </a:r>
          </a:p>
          <a:p>
            <a:pPr lvl="2"/>
            <a:r>
              <a:rPr lang="en-US" sz="1600" dirty="0" smtClean="0">
                <a:solidFill>
                  <a:schemeClr val="accent1">
                    <a:lumMod val="60000"/>
                    <a:lumOff val="40000"/>
                  </a:schemeClr>
                </a:solidFill>
              </a:rPr>
              <a:t>What specifically do I hope those improvements will result in? </a:t>
            </a:r>
          </a:p>
          <a:p>
            <a:pPr lvl="2"/>
            <a:r>
              <a:rPr lang="en-US" sz="1600" dirty="0" smtClean="0">
                <a:solidFill>
                  <a:schemeClr val="accent1">
                    <a:lumMod val="60000"/>
                    <a:lumOff val="40000"/>
                  </a:schemeClr>
                </a:solidFill>
              </a:rPr>
              <a:t>How will I know? </a:t>
            </a:r>
            <a:endParaRPr lang="en-US" sz="1600" dirty="0">
              <a:solidFill>
                <a:schemeClr val="accent1">
                  <a:lumMod val="60000"/>
                  <a:lumOff val="40000"/>
                </a:schemeClr>
              </a:solidFill>
            </a:endParaRPr>
          </a:p>
        </p:txBody>
      </p:sp>
      <p:pic>
        <p:nvPicPr>
          <p:cNvPr id="4" name="The Refle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5898323"/>
            <a:ext cx="812800" cy="812800"/>
          </a:xfrm>
          <a:prstGeom prst="rect">
            <a:avLst/>
          </a:prstGeom>
        </p:spPr>
      </p:pic>
    </p:spTree>
    <p:extLst>
      <p:ext uri="{BB962C8B-B14F-4D97-AF65-F5344CB8AC3E}">
        <p14:creationId xmlns:p14="http://schemas.microsoft.com/office/powerpoint/2010/main" val="1708560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br>
              <a:rPr lang="en-US" b="1" dirty="0" smtClean="0"/>
            </a:br>
            <a:r>
              <a:rPr lang="en-US" sz="2400" dirty="0" smtClean="0">
                <a:solidFill>
                  <a:schemeClr val="accent3">
                    <a:lumMod val="60000"/>
                    <a:lumOff val="40000"/>
                  </a:schemeClr>
                </a:solidFill>
              </a:rPr>
              <a:t>An Example</a:t>
            </a:r>
            <a:endParaRPr lang="en-US" b="1" dirty="0">
              <a:solidFill>
                <a:schemeClr val="accent3">
                  <a:lumMod val="60000"/>
                  <a:lumOff val="40000"/>
                </a:schemeClr>
              </a:solidFill>
            </a:endParaRPr>
          </a:p>
        </p:txBody>
      </p:sp>
      <p:sp>
        <p:nvSpPr>
          <p:cNvPr id="3" name="Content Placeholder 2"/>
          <p:cNvSpPr>
            <a:spLocks noGrp="1"/>
          </p:cNvSpPr>
          <p:nvPr>
            <p:ph idx="1"/>
          </p:nvPr>
        </p:nvSpPr>
        <p:spPr>
          <a:xfrm>
            <a:off x="677334" y="2142673"/>
            <a:ext cx="8596668" cy="3964215"/>
          </a:xfrm>
        </p:spPr>
        <p:txBody>
          <a:bodyPr>
            <a:noAutofit/>
          </a:bodyPr>
          <a:lstStyle/>
          <a:p>
            <a:r>
              <a:rPr lang="en-US" sz="2000" dirty="0" smtClean="0">
                <a:solidFill>
                  <a:schemeClr val="accent1">
                    <a:lumMod val="60000"/>
                    <a:lumOff val="40000"/>
                  </a:schemeClr>
                </a:solidFill>
              </a:rPr>
              <a:t>After taking a course with me, what do I hope my students know, are able to do, or have gotten better at?  (Outcomes)</a:t>
            </a:r>
          </a:p>
          <a:p>
            <a:r>
              <a:rPr lang="en-US" sz="2000" dirty="0" smtClean="0">
                <a:solidFill>
                  <a:schemeClr val="accent1">
                    <a:lumMod val="60000"/>
                    <a:lumOff val="40000"/>
                  </a:schemeClr>
                </a:solidFill>
              </a:rPr>
              <a:t>What personal, professional, disciplinary, institutional, and programmatic values and goals inform those hopes? (Ethics)</a:t>
            </a:r>
          </a:p>
          <a:p>
            <a:r>
              <a:rPr lang="en-US" sz="2000" dirty="0" smtClean="0">
                <a:solidFill>
                  <a:schemeClr val="accent1">
                    <a:lumMod val="60000"/>
                    <a:lumOff val="40000"/>
                  </a:schemeClr>
                </a:solidFill>
              </a:rPr>
              <a:t>What can I say my students know, are able to do, or have gotten better at? (Outcomes)</a:t>
            </a:r>
          </a:p>
          <a:p>
            <a:r>
              <a:rPr lang="en-US" sz="2000" dirty="0" smtClean="0">
                <a:solidFill>
                  <a:schemeClr val="accent1">
                    <a:lumMod val="60000"/>
                    <a:lumOff val="40000"/>
                  </a:schemeClr>
                </a:solidFill>
              </a:rPr>
              <a:t>What evidence do I have for these claims? (Measures)</a:t>
            </a:r>
          </a:p>
          <a:p>
            <a:pPr lvl="1"/>
            <a:r>
              <a:rPr lang="en-US" sz="2000" dirty="0" smtClean="0">
                <a:solidFill>
                  <a:schemeClr val="accent3">
                    <a:lumMod val="60000"/>
                    <a:lumOff val="40000"/>
                  </a:schemeClr>
                </a:solidFill>
              </a:rPr>
              <a:t>Direct </a:t>
            </a:r>
            <a:r>
              <a:rPr lang="en-US" sz="2000" dirty="0">
                <a:solidFill>
                  <a:schemeClr val="accent3">
                    <a:lumMod val="60000"/>
                    <a:lumOff val="40000"/>
                  </a:schemeClr>
                </a:solidFill>
              </a:rPr>
              <a:t>observation of student performance. </a:t>
            </a:r>
          </a:p>
          <a:p>
            <a:pPr lvl="1"/>
            <a:r>
              <a:rPr lang="en-US" sz="2000" dirty="0">
                <a:solidFill>
                  <a:schemeClr val="accent3">
                    <a:lumMod val="60000"/>
                    <a:lumOff val="40000"/>
                  </a:schemeClr>
                </a:solidFill>
              </a:rPr>
              <a:t>Student responses about their learning</a:t>
            </a:r>
            <a:r>
              <a:rPr lang="en-US" sz="2000" dirty="0" smtClean="0">
                <a:solidFill>
                  <a:schemeClr val="accent3">
                    <a:lumMod val="60000"/>
                    <a:lumOff val="40000"/>
                  </a:schemeClr>
                </a:solidFill>
              </a:rPr>
              <a:t>.</a:t>
            </a:r>
          </a:p>
        </p:txBody>
      </p:sp>
      <p:pic>
        <p:nvPicPr>
          <p:cNvPr id="4" name="Example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9268" y="6025011"/>
            <a:ext cx="812800" cy="812800"/>
          </a:xfrm>
          <a:prstGeom prst="rect">
            <a:avLst/>
          </a:prstGeom>
        </p:spPr>
      </p:pic>
    </p:spTree>
    <p:extLst>
      <p:ext uri="{BB962C8B-B14F-4D97-AF65-F5344CB8AC3E}">
        <p14:creationId xmlns:p14="http://schemas.microsoft.com/office/powerpoint/2010/main" val="684975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WRITING THE REFLECTION</a:t>
            </a:r>
            <a:br>
              <a:rPr lang="en-US" b="1" dirty="0" smtClean="0"/>
            </a:br>
            <a:r>
              <a:rPr lang="en-US" sz="2400" dirty="0" smtClean="0">
                <a:solidFill>
                  <a:schemeClr val="accent3">
                    <a:lumMod val="60000"/>
                    <a:lumOff val="40000"/>
                  </a:schemeClr>
                </a:solidFill>
              </a:rPr>
              <a:t>An Example (cont’d)</a:t>
            </a:r>
            <a:endParaRPr lang="en-US" dirty="0"/>
          </a:p>
        </p:txBody>
      </p:sp>
      <p:sp>
        <p:nvSpPr>
          <p:cNvPr id="3" name="Content Placeholder 2"/>
          <p:cNvSpPr>
            <a:spLocks noGrp="1"/>
          </p:cNvSpPr>
          <p:nvPr>
            <p:ph idx="1"/>
          </p:nvPr>
        </p:nvSpPr>
        <p:spPr>
          <a:xfrm>
            <a:off x="677334" y="2193247"/>
            <a:ext cx="8596668" cy="4909682"/>
          </a:xfrm>
        </p:spPr>
        <p:txBody>
          <a:bodyPr>
            <a:noAutofit/>
          </a:bodyPr>
          <a:lstStyle/>
          <a:p>
            <a:r>
              <a:rPr lang="en-US" sz="2000" dirty="0">
                <a:solidFill>
                  <a:schemeClr val="accent1">
                    <a:lumMod val="60000"/>
                    <a:lumOff val="40000"/>
                  </a:schemeClr>
                </a:solidFill>
              </a:rPr>
              <a:t>What choices have I made that contribute to student achievement? (Retrospective Reflection)</a:t>
            </a:r>
          </a:p>
          <a:p>
            <a:pPr lvl="1"/>
            <a:r>
              <a:rPr lang="en-US" sz="2000" dirty="0">
                <a:solidFill>
                  <a:schemeClr val="accent3">
                    <a:lumMod val="60000"/>
                    <a:lumOff val="40000"/>
                  </a:schemeClr>
                </a:solidFill>
              </a:rPr>
              <a:t>Course Content</a:t>
            </a:r>
          </a:p>
          <a:p>
            <a:pPr lvl="1"/>
            <a:r>
              <a:rPr lang="en-US" sz="2000" dirty="0">
                <a:solidFill>
                  <a:schemeClr val="accent3">
                    <a:lumMod val="60000"/>
                    <a:lumOff val="40000"/>
                  </a:schemeClr>
                </a:solidFill>
              </a:rPr>
              <a:t>Course Design</a:t>
            </a:r>
          </a:p>
          <a:p>
            <a:pPr lvl="1"/>
            <a:r>
              <a:rPr lang="en-US" sz="2000" dirty="0">
                <a:solidFill>
                  <a:schemeClr val="accent3">
                    <a:lumMod val="60000"/>
                    <a:lumOff val="40000"/>
                  </a:schemeClr>
                </a:solidFill>
              </a:rPr>
              <a:t>Strategies</a:t>
            </a:r>
          </a:p>
          <a:p>
            <a:pPr lvl="1"/>
            <a:r>
              <a:rPr lang="en-US" sz="2000" dirty="0">
                <a:solidFill>
                  <a:schemeClr val="accent3">
                    <a:lumMod val="60000"/>
                    <a:lumOff val="40000"/>
                  </a:schemeClr>
                </a:solidFill>
              </a:rPr>
              <a:t>Tactics</a:t>
            </a:r>
          </a:p>
          <a:p>
            <a:r>
              <a:rPr lang="en-US" sz="2000" dirty="0" smtClean="0">
                <a:solidFill>
                  <a:schemeClr val="accent1">
                    <a:lumMod val="60000"/>
                    <a:lumOff val="40000"/>
                  </a:schemeClr>
                </a:solidFill>
              </a:rPr>
              <a:t>How have students responded to those choices? (Retrospective Reflection)</a:t>
            </a:r>
          </a:p>
        </p:txBody>
      </p:sp>
      <p:pic>
        <p:nvPicPr>
          <p:cNvPr id="4" name="Example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5898321"/>
            <a:ext cx="812800" cy="812800"/>
          </a:xfrm>
          <a:prstGeom prst="rect">
            <a:avLst/>
          </a:prstGeom>
        </p:spPr>
      </p:pic>
    </p:spTree>
    <p:extLst>
      <p:ext uri="{BB962C8B-B14F-4D97-AF65-F5344CB8AC3E}">
        <p14:creationId xmlns:p14="http://schemas.microsoft.com/office/powerpoint/2010/main" val="1159668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WRITING THE REFLECTION</a:t>
            </a:r>
            <a:br>
              <a:rPr lang="en-US" b="1" dirty="0"/>
            </a:br>
            <a:r>
              <a:rPr lang="en-US" sz="2400" dirty="0">
                <a:solidFill>
                  <a:schemeClr val="accent3">
                    <a:lumMod val="60000"/>
                    <a:lumOff val="40000"/>
                  </a:schemeClr>
                </a:solidFill>
              </a:rPr>
              <a:t>An Example (cont’d)</a:t>
            </a:r>
            <a:endParaRPr lang="en-US" dirty="0"/>
          </a:p>
        </p:txBody>
      </p:sp>
      <p:sp>
        <p:nvSpPr>
          <p:cNvPr id="3" name="Content Placeholder 2"/>
          <p:cNvSpPr>
            <a:spLocks noGrp="1"/>
          </p:cNvSpPr>
          <p:nvPr>
            <p:ph idx="1"/>
          </p:nvPr>
        </p:nvSpPr>
        <p:spPr/>
        <p:txBody>
          <a:bodyPr/>
          <a:lstStyle/>
          <a:p>
            <a:r>
              <a:rPr lang="en-US" sz="2200" dirty="0">
                <a:solidFill>
                  <a:schemeClr val="accent1">
                    <a:lumMod val="60000"/>
                    <a:lumOff val="40000"/>
                  </a:schemeClr>
                </a:solidFill>
              </a:rPr>
              <a:t>What opportunities for improvement do I see over the short, middle, and long-term? (Prospective Reflection)</a:t>
            </a:r>
          </a:p>
          <a:p>
            <a:r>
              <a:rPr lang="en-US" sz="2200" dirty="0">
                <a:solidFill>
                  <a:schemeClr val="accent1">
                    <a:lumMod val="60000"/>
                    <a:lumOff val="40000"/>
                  </a:schemeClr>
                </a:solidFill>
              </a:rPr>
              <a:t>What concrete steps will I take to make those improvements? (Prospective Reflection)</a:t>
            </a:r>
          </a:p>
          <a:p>
            <a:r>
              <a:rPr lang="en-US" sz="2200" dirty="0">
                <a:solidFill>
                  <a:schemeClr val="accent1">
                    <a:lumMod val="60000"/>
                    <a:lumOff val="40000"/>
                  </a:schemeClr>
                </a:solidFill>
              </a:rPr>
              <a:t>What changes in student learning do I expect to see as a result of these steps? (Prospective Reflection)</a:t>
            </a:r>
          </a:p>
          <a:p>
            <a:endParaRPr lang="en-US" dirty="0"/>
          </a:p>
        </p:txBody>
      </p:sp>
      <p:pic>
        <p:nvPicPr>
          <p:cNvPr id="4" name="Example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1530901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077687"/>
            <a:ext cx="8596668" cy="4963676"/>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6600"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6600" b="1" dirty="0" smtClean="0">
                <a:solidFill>
                  <a:schemeClr val="accent3">
                    <a:lumMod val="60000"/>
                    <a:lumOff val="40000"/>
                  </a:schemeClr>
                </a:solidFill>
              </a:rPr>
              <a:t>THANK</a:t>
            </a:r>
          </a:p>
          <a:p>
            <a:pPr marL="0" marR="0" lvl="0" indent="0" algn="ctr" defTabSz="914400" eaLnBrk="1" fontAlgn="auto" latinLnBrk="0" hangingPunct="1">
              <a:lnSpc>
                <a:spcPct val="100000"/>
              </a:lnSpc>
              <a:spcBef>
                <a:spcPts val="0"/>
              </a:spcBef>
              <a:spcAft>
                <a:spcPts val="0"/>
              </a:spcAft>
              <a:buClrTx/>
              <a:buSzTx/>
              <a:buFontTx/>
              <a:buNone/>
              <a:tabLst/>
              <a:defRPr/>
            </a:pPr>
            <a:r>
              <a:rPr lang="en-US" sz="6600" b="1" dirty="0" smtClean="0">
                <a:solidFill>
                  <a:schemeClr val="accent3">
                    <a:lumMod val="60000"/>
                    <a:lumOff val="40000"/>
                  </a:schemeClr>
                </a:solidFill>
              </a:rPr>
              <a:t>YOU!</a:t>
            </a:r>
            <a:endParaRPr lang="en-US" sz="6600" b="1" dirty="0">
              <a:solidFill>
                <a:schemeClr val="accent3">
                  <a:lumMod val="60000"/>
                  <a:lumOff val="40000"/>
                </a:schemeClr>
              </a:solidFill>
            </a:endParaRPr>
          </a:p>
        </p:txBody>
      </p:sp>
      <p:pic>
        <p:nvPicPr>
          <p:cNvPr id="2" name="Thank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35444" y="5845313"/>
            <a:ext cx="812800" cy="812800"/>
          </a:xfrm>
          <a:prstGeom prst="rect">
            <a:avLst/>
          </a:prstGeom>
        </p:spPr>
      </p:pic>
    </p:spTree>
    <p:extLst>
      <p:ext uri="{BB962C8B-B14F-4D97-AF65-F5344CB8AC3E}">
        <p14:creationId xmlns:p14="http://schemas.microsoft.com/office/powerpoint/2010/main" val="307291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ASPIRATIONAL, REFLECTIVE &amp;</a:t>
            </a:r>
            <a:br>
              <a:rPr lang="en-US" sz="3400" b="1" dirty="0" smtClean="0"/>
            </a:br>
            <a:r>
              <a:rPr lang="en-US" sz="3400" b="1" dirty="0" smtClean="0"/>
              <a:t>ETHICAL PRAXIS</a:t>
            </a:r>
            <a:endParaRPr lang="en-US" sz="3400" b="1"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80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solidFill>
                  <a:schemeClr val="accent3">
                    <a:lumMod val="60000"/>
                    <a:lumOff val="40000"/>
                  </a:schemeClr>
                </a:solidFill>
              </a:rPr>
              <a:t>Daily practice grounded in the critical examination of our habits, choices, and behaviors in the context of values, beliefs, and principles shared within the communities to which we belong and motivated by the drive for continuous improvement.</a:t>
            </a:r>
            <a:endParaRPr lang="en-US" sz="2800" dirty="0">
              <a:solidFill>
                <a:schemeClr val="accent3">
                  <a:lumMod val="60000"/>
                  <a:lumOff val="40000"/>
                </a:schemeClr>
              </a:solidFill>
            </a:endParaRPr>
          </a:p>
        </p:txBody>
      </p:sp>
      <p:pic>
        <p:nvPicPr>
          <p:cNvPr id="4" name="AR&amp;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6041362"/>
            <a:ext cx="812800" cy="812800"/>
          </a:xfrm>
          <a:prstGeom prst="rect">
            <a:avLst/>
          </a:prstGeom>
        </p:spPr>
      </p:pic>
    </p:spTree>
    <p:extLst>
      <p:ext uri="{BB962C8B-B14F-4D97-AF65-F5344CB8AC3E}">
        <p14:creationId xmlns:p14="http://schemas.microsoft.com/office/powerpoint/2010/main" val="481776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06929"/>
          </a:xfrm>
        </p:spPr>
        <p:txBody>
          <a:bodyPr>
            <a:normAutofit/>
          </a:bodyPr>
          <a:lstStyle/>
          <a:p>
            <a:pPr algn="ctr"/>
            <a:r>
              <a:rPr lang="en-US" b="1" dirty="0" smtClean="0"/>
              <a:t>PEDAGOGY + TEACHING = PRAXIS</a:t>
            </a:r>
            <a:endParaRPr lang="en-US" b="1" dirty="0"/>
          </a:p>
        </p:txBody>
      </p:sp>
      <p:sp>
        <p:nvSpPr>
          <p:cNvPr id="3" name="Content Placeholder 2"/>
          <p:cNvSpPr>
            <a:spLocks noGrp="1"/>
          </p:cNvSpPr>
          <p:nvPr>
            <p:ph idx="1"/>
          </p:nvPr>
        </p:nvSpPr>
        <p:spPr>
          <a:xfrm>
            <a:off x="677333" y="1779815"/>
            <a:ext cx="8813507" cy="4261548"/>
          </a:xfrm>
        </p:spPr>
        <p:txBody>
          <a:bodyPr numCol="2" anchor="t">
            <a:normAutofit/>
          </a:bodyPr>
          <a:lstStyle/>
          <a:p>
            <a:r>
              <a:rPr lang="en-US" dirty="0" smtClean="0">
                <a:solidFill>
                  <a:schemeClr val="accent1"/>
                </a:solidFill>
              </a:rPr>
              <a:t>PEDAGOGY</a:t>
            </a:r>
          </a:p>
          <a:p>
            <a:pPr lvl="1"/>
            <a:r>
              <a:rPr lang="en-US" dirty="0" smtClean="0">
                <a:solidFill>
                  <a:schemeClr val="accent1">
                    <a:lumMod val="60000"/>
                    <a:lumOff val="40000"/>
                  </a:schemeClr>
                </a:solidFill>
              </a:rPr>
              <a:t>What good am I called to do as an educator? </a:t>
            </a:r>
          </a:p>
          <a:p>
            <a:pPr lvl="1"/>
            <a:r>
              <a:rPr lang="en-US" dirty="0" smtClean="0">
                <a:solidFill>
                  <a:schemeClr val="accent1">
                    <a:lumMod val="60000"/>
                    <a:lumOff val="40000"/>
                  </a:schemeClr>
                </a:solidFill>
              </a:rPr>
              <a:t>What personal and professional commitments inform my work? </a:t>
            </a:r>
          </a:p>
          <a:p>
            <a:pPr lvl="1"/>
            <a:r>
              <a:rPr lang="en-US" dirty="0" smtClean="0">
                <a:solidFill>
                  <a:schemeClr val="accent1">
                    <a:lumMod val="60000"/>
                    <a:lumOff val="40000"/>
                  </a:schemeClr>
                </a:solidFill>
              </a:rPr>
              <a:t>How does my work contribute to…</a:t>
            </a:r>
          </a:p>
          <a:p>
            <a:pPr lvl="2"/>
            <a:r>
              <a:rPr lang="en-US" sz="1600" dirty="0" smtClean="0">
                <a:solidFill>
                  <a:schemeClr val="accent3">
                    <a:lumMod val="60000"/>
                    <a:lumOff val="40000"/>
                  </a:schemeClr>
                </a:solidFill>
              </a:rPr>
              <a:t>Excellence in my discipline or area of expertise? </a:t>
            </a:r>
          </a:p>
          <a:p>
            <a:pPr lvl="2"/>
            <a:r>
              <a:rPr lang="en-US" sz="1600" dirty="0" smtClean="0">
                <a:solidFill>
                  <a:schemeClr val="accent3">
                    <a:lumMod val="60000"/>
                    <a:lumOff val="40000"/>
                  </a:schemeClr>
                </a:solidFill>
              </a:rPr>
              <a:t>The purpose of higher education in the 21</a:t>
            </a:r>
            <a:r>
              <a:rPr lang="en-US" sz="1600" baseline="30000" dirty="0" smtClean="0">
                <a:solidFill>
                  <a:schemeClr val="accent3">
                    <a:lumMod val="60000"/>
                    <a:lumOff val="40000"/>
                  </a:schemeClr>
                </a:solidFill>
              </a:rPr>
              <a:t>st</a:t>
            </a:r>
            <a:r>
              <a:rPr lang="en-US" sz="1600" dirty="0" smtClean="0">
                <a:solidFill>
                  <a:schemeClr val="accent3">
                    <a:lumMod val="60000"/>
                    <a:lumOff val="40000"/>
                  </a:schemeClr>
                </a:solidFill>
              </a:rPr>
              <a:t> century? </a:t>
            </a:r>
          </a:p>
          <a:p>
            <a:pPr lvl="2"/>
            <a:r>
              <a:rPr lang="en-US" sz="1600" dirty="0" smtClean="0">
                <a:solidFill>
                  <a:schemeClr val="accent3">
                    <a:lumMod val="60000"/>
                    <a:lumOff val="40000"/>
                  </a:schemeClr>
                </a:solidFill>
              </a:rPr>
              <a:t>The institution’s mission and vision? </a:t>
            </a:r>
          </a:p>
          <a:p>
            <a:pPr lvl="2"/>
            <a:r>
              <a:rPr lang="en-US" sz="1600" dirty="0" smtClean="0">
                <a:solidFill>
                  <a:schemeClr val="accent3">
                    <a:lumMod val="60000"/>
                    <a:lumOff val="40000"/>
                  </a:schemeClr>
                </a:solidFill>
              </a:rPr>
              <a:t>My academic program’s mission?</a:t>
            </a:r>
            <a:endParaRPr lang="en-US" sz="1800" dirty="0" smtClean="0">
              <a:solidFill>
                <a:schemeClr val="accent1"/>
              </a:solidFill>
            </a:endParaRPr>
          </a:p>
          <a:p>
            <a:pPr marL="700088" lvl="2" indent="-212725"/>
            <a:r>
              <a:rPr lang="en-US" sz="1800" dirty="0" smtClean="0">
                <a:solidFill>
                  <a:schemeClr val="accent1"/>
                </a:solidFill>
              </a:rPr>
              <a:t>TEACHING </a:t>
            </a:r>
            <a:r>
              <a:rPr lang="en-US" sz="1800" dirty="0">
                <a:solidFill>
                  <a:schemeClr val="accent1"/>
                </a:solidFill>
              </a:rPr>
              <a:t>(DIDAXY</a:t>
            </a:r>
            <a:r>
              <a:rPr lang="en-US" sz="1800" dirty="0" smtClean="0">
                <a:solidFill>
                  <a:schemeClr val="accent1"/>
                </a:solidFill>
              </a:rPr>
              <a:t>)</a:t>
            </a:r>
          </a:p>
          <a:p>
            <a:pPr marL="1157288" lvl="3" indent="-212725"/>
            <a:r>
              <a:rPr lang="en-US" sz="1600" dirty="0" smtClean="0">
                <a:solidFill>
                  <a:schemeClr val="accent1">
                    <a:lumMod val="60000"/>
                    <a:lumOff val="40000"/>
                  </a:schemeClr>
                </a:solidFill>
              </a:rPr>
              <a:t>Strategies</a:t>
            </a:r>
          </a:p>
          <a:p>
            <a:pPr marL="1614488" lvl="4" indent="-212725"/>
            <a:r>
              <a:rPr lang="en-US" sz="1600" dirty="0" smtClean="0">
                <a:solidFill>
                  <a:schemeClr val="accent3">
                    <a:lumMod val="60000"/>
                    <a:lumOff val="40000"/>
                  </a:schemeClr>
                </a:solidFill>
              </a:rPr>
              <a:t>What is my over-all approach to teaching? </a:t>
            </a:r>
          </a:p>
          <a:p>
            <a:pPr marL="1614488" lvl="4" indent="-212725"/>
            <a:r>
              <a:rPr lang="en-US" sz="1600" dirty="0" smtClean="0">
                <a:solidFill>
                  <a:schemeClr val="accent3">
                    <a:lumMod val="60000"/>
                    <a:lumOff val="40000"/>
                  </a:schemeClr>
                </a:solidFill>
              </a:rPr>
              <a:t>How does my course design reflect and enable that approach?</a:t>
            </a:r>
          </a:p>
          <a:p>
            <a:pPr marL="1157288" lvl="5" indent="-261938"/>
            <a:r>
              <a:rPr lang="en-US" sz="1600" dirty="0" smtClean="0">
                <a:solidFill>
                  <a:schemeClr val="accent1">
                    <a:lumMod val="60000"/>
                    <a:lumOff val="40000"/>
                  </a:schemeClr>
                </a:solidFill>
              </a:rPr>
              <a:t>Tactics</a:t>
            </a:r>
          </a:p>
          <a:p>
            <a:pPr marL="1614488" lvl="6" indent="-261938"/>
            <a:r>
              <a:rPr lang="en-US" sz="1600" dirty="0" smtClean="0">
                <a:solidFill>
                  <a:schemeClr val="accent3">
                    <a:lumMod val="60000"/>
                    <a:lumOff val="40000"/>
                  </a:schemeClr>
                </a:solidFill>
              </a:rPr>
              <a:t>Learning activities</a:t>
            </a:r>
          </a:p>
          <a:p>
            <a:pPr marL="1614488" lvl="6" indent="-261938"/>
            <a:r>
              <a:rPr lang="en-US" sz="1600" dirty="0" smtClean="0">
                <a:solidFill>
                  <a:schemeClr val="accent3">
                    <a:lumMod val="60000"/>
                    <a:lumOff val="40000"/>
                  </a:schemeClr>
                </a:solidFill>
              </a:rPr>
              <a:t>Student performance measures</a:t>
            </a:r>
            <a:endParaRPr lang="en-US" sz="1600" dirty="0">
              <a:solidFill>
                <a:schemeClr val="accent3">
                  <a:lumMod val="60000"/>
                  <a:lumOff val="40000"/>
                </a:schemeClr>
              </a:solidFill>
            </a:endParaRPr>
          </a:p>
          <a:p>
            <a:pPr lvl="2"/>
            <a:endParaRPr lang="en-US" dirty="0">
              <a:solidFill>
                <a:schemeClr val="accent3">
                  <a:lumMod val="60000"/>
                  <a:lumOff val="40000"/>
                </a:schemeClr>
              </a:solidFill>
            </a:endParaRPr>
          </a:p>
        </p:txBody>
      </p:sp>
      <p:pic>
        <p:nvPicPr>
          <p:cNvPr id="4" name="PRAXI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77686" y="6041363"/>
            <a:ext cx="812800" cy="812800"/>
          </a:xfrm>
          <a:prstGeom prst="rect">
            <a:avLst/>
          </a:prstGeom>
        </p:spPr>
      </p:pic>
    </p:spTree>
    <p:extLst>
      <p:ext uri="{BB962C8B-B14F-4D97-AF65-F5344CB8AC3E}">
        <p14:creationId xmlns:p14="http://schemas.microsoft.com/office/powerpoint/2010/main" val="199918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TAXONOMY OF REFLECTIVE WRITING</a:t>
            </a:r>
            <a:br>
              <a:rPr lang="en-US" b="1" dirty="0" smtClean="0"/>
            </a:br>
            <a:r>
              <a:rPr lang="en-US" b="1" dirty="0" smtClean="0"/>
              <a:t>ABOUT TEACHING</a:t>
            </a:r>
            <a:endParaRPr lang="en-US" b="1" dirty="0"/>
          </a:p>
        </p:txBody>
      </p:sp>
      <p:sp>
        <p:nvSpPr>
          <p:cNvPr id="3" name="Content Placeholder 2"/>
          <p:cNvSpPr>
            <a:spLocks noGrp="1"/>
          </p:cNvSpPr>
          <p:nvPr>
            <p:ph idx="1"/>
          </p:nvPr>
        </p:nvSpPr>
        <p:spPr>
          <a:xfrm>
            <a:off x="677334" y="2160590"/>
            <a:ext cx="8596668" cy="598939"/>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THE</a:t>
            </a:r>
            <a:r>
              <a:rPr lang="en-US" sz="2800" dirty="0" smtClean="0">
                <a:solidFill>
                  <a:schemeClr val="accent3"/>
                </a:solidFill>
              </a:rPr>
              <a:t> </a:t>
            </a:r>
            <a:r>
              <a:rPr lang="en-US" sz="2800" b="1" dirty="0" smtClean="0">
                <a:solidFill>
                  <a:schemeClr val="accent1"/>
                </a:solidFill>
              </a:rPr>
              <a:t>PEDAGOGY</a:t>
            </a:r>
            <a:r>
              <a:rPr lang="en-US" sz="2800" b="1" dirty="0" smtClean="0">
                <a:solidFill>
                  <a:schemeClr val="accent3"/>
                </a:solidFill>
              </a:rPr>
              <a:t> </a:t>
            </a:r>
            <a:r>
              <a:rPr lang="en-US" sz="2800" b="1" dirty="0" smtClean="0">
                <a:solidFill>
                  <a:schemeClr val="tx1"/>
                </a:solidFill>
              </a:rPr>
              <a:t>/</a:t>
            </a:r>
            <a:r>
              <a:rPr lang="en-US" sz="2800" b="1" dirty="0" smtClean="0">
                <a:solidFill>
                  <a:schemeClr val="accent3"/>
                </a:solidFill>
              </a:rPr>
              <a:t> TEACHING </a:t>
            </a:r>
            <a:r>
              <a:rPr lang="en-US" sz="2800" b="1" dirty="0" smtClean="0">
                <a:solidFill>
                  <a:schemeClr val="tx1"/>
                </a:solidFill>
              </a:rPr>
              <a:t>GRADIENT</a:t>
            </a:r>
            <a:endParaRPr lang="en-US" sz="2800" dirty="0">
              <a:solidFill>
                <a:schemeClr val="tx1"/>
              </a:solidFill>
            </a:endParaRPr>
          </a:p>
        </p:txBody>
      </p:sp>
      <p:sp>
        <p:nvSpPr>
          <p:cNvPr id="7" name="Rectangle 6"/>
          <p:cNvSpPr/>
          <p:nvPr/>
        </p:nvSpPr>
        <p:spPr>
          <a:xfrm>
            <a:off x="844852" y="2759529"/>
            <a:ext cx="8261631" cy="914400"/>
          </a:xfrm>
          <a:prstGeom prst="rect">
            <a:avLst/>
          </a:prstGeom>
          <a:gradFill flip="none" rotWithShape="1">
            <a:gsLst>
              <a:gs pos="5000">
                <a:schemeClr val="accent1"/>
              </a:gs>
              <a:gs pos="47000">
                <a:schemeClr val="accent1">
                  <a:lumMod val="45000"/>
                  <a:lumOff val="55000"/>
                </a:schemeClr>
              </a:gs>
              <a:gs pos="60000">
                <a:schemeClr val="accent1">
                  <a:lumMod val="45000"/>
                  <a:lumOff val="55000"/>
                </a:schemeClr>
              </a:gs>
              <a:gs pos="92000">
                <a:schemeClr val="accent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65847" y="3853543"/>
            <a:ext cx="7971413" cy="2008414"/>
          </a:xfrm>
          <a:prstGeom prst="rect">
            <a:avLst/>
          </a:prstGeom>
          <a:noFill/>
        </p:spPr>
        <p:txBody>
          <a:bodyPr vert="vert270" wrap="square" rtlCol="0" anchor="t" anchorCtr="0">
            <a:spAutoFit/>
          </a:bodyPr>
          <a:lstStyle/>
          <a:p>
            <a:pPr algn="r"/>
            <a:r>
              <a:rPr lang="en-US" dirty="0" smtClean="0"/>
              <a:t>Program and curriculum materials</a:t>
            </a:r>
          </a:p>
          <a:p>
            <a:pPr algn="r"/>
            <a:endParaRPr lang="en-US" dirty="0" smtClean="0"/>
          </a:p>
          <a:p>
            <a:pPr algn="r"/>
            <a:r>
              <a:rPr lang="en-US" dirty="0" smtClean="0"/>
              <a:t>Job applications</a:t>
            </a:r>
          </a:p>
          <a:p>
            <a:pPr algn="r"/>
            <a:endParaRPr lang="en-US" dirty="0" smtClean="0"/>
          </a:p>
          <a:p>
            <a:pPr algn="r"/>
            <a:endParaRPr lang="en-US" dirty="0" smtClean="0"/>
          </a:p>
          <a:p>
            <a:pPr algn="r"/>
            <a:endParaRPr lang="en-US" dirty="0" smtClean="0"/>
          </a:p>
          <a:p>
            <a:pPr algn="r"/>
            <a:r>
              <a:rPr lang="en-US" dirty="0" smtClean="0"/>
              <a:t>Tenure &amp; promotion materials</a:t>
            </a:r>
          </a:p>
          <a:p>
            <a:pPr algn="r"/>
            <a:r>
              <a:rPr lang="en-US" dirty="0" smtClean="0"/>
              <a:t> </a:t>
            </a:r>
          </a:p>
          <a:p>
            <a:pPr algn="r"/>
            <a:endParaRPr lang="en-US" dirty="0" smtClean="0"/>
          </a:p>
          <a:p>
            <a:pPr algn="r"/>
            <a:r>
              <a:rPr lang="en-US" dirty="0" smtClean="0"/>
              <a:t>Awards &amp; honors </a:t>
            </a:r>
          </a:p>
          <a:p>
            <a:pPr algn="r"/>
            <a:endParaRPr lang="en-US" dirty="0" smtClean="0"/>
          </a:p>
          <a:p>
            <a:pPr algn="r"/>
            <a:endParaRPr lang="en-US" dirty="0" smtClean="0"/>
          </a:p>
          <a:p>
            <a:pPr algn="r"/>
            <a:endParaRPr lang="en-US" dirty="0" smtClean="0"/>
          </a:p>
          <a:p>
            <a:pPr algn="r"/>
            <a:r>
              <a:rPr lang="en-US" dirty="0" smtClean="0"/>
              <a:t>Triennial PARs</a:t>
            </a:r>
          </a:p>
          <a:p>
            <a:pPr algn="r"/>
            <a:endParaRPr lang="en-US" dirty="0" smtClean="0"/>
          </a:p>
          <a:p>
            <a:pPr algn="r"/>
            <a:r>
              <a:rPr lang="en-US" dirty="0" smtClean="0"/>
              <a:t> </a:t>
            </a:r>
            <a:endParaRPr lang="en-US" sz="1000" dirty="0" smtClean="0"/>
          </a:p>
          <a:p>
            <a:pPr algn="r"/>
            <a:endParaRPr lang="en-US" sz="1000" dirty="0"/>
          </a:p>
          <a:p>
            <a:pPr algn="r"/>
            <a:endParaRPr lang="en-US" dirty="0" smtClean="0"/>
          </a:p>
          <a:p>
            <a:pPr algn="r"/>
            <a:r>
              <a:rPr lang="en-US" dirty="0" smtClean="0"/>
              <a:t>Annual reviews</a:t>
            </a:r>
          </a:p>
          <a:p>
            <a:pPr algn="r"/>
            <a:endParaRPr lang="en-US" dirty="0" smtClean="0"/>
          </a:p>
          <a:p>
            <a:pPr algn="r"/>
            <a:endParaRPr lang="en-US" sz="1000" dirty="0" smtClean="0"/>
          </a:p>
          <a:p>
            <a:pPr algn="r"/>
            <a:endParaRPr lang="en-US" dirty="0" smtClean="0"/>
          </a:p>
          <a:p>
            <a:pPr algn="r"/>
            <a:endParaRPr lang="en-US" dirty="0" smtClean="0"/>
          </a:p>
          <a:p>
            <a:pPr algn="r"/>
            <a:r>
              <a:rPr lang="en-US" dirty="0" smtClean="0"/>
              <a:t>SOTL research / grants</a:t>
            </a:r>
          </a:p>
        </p:txBody>
      </p:sp>
      <p:sp>
        <p:nvSpPr>
          <p:cNvPr id="9" name="Down Arrow 8"/>
          <p:cNvSpPr/>
          <p:nvPr/>
        </p:nvSpPr>
        <p:spPr>
          <a:xfrm>
            <a:off x="1322614" y="3331028"/>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2420403" y="3339192"/>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3573079" y="3344632"/>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4834378" y="3344629"/>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013491" y="3366631"/>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7224568" y="3344630"/>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8364799" y="3344628"/>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axonom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45153" y="5861957"/>
            <a:ext cx="812800" cy="812800"/>
          </a:xfrm>
          <a:prstGeom prst="rect">
            <a:avLst/>
          </a:prstGeom>
        </p:spPr>
      </p:pic>
    </p:spTree>
    <p:extLst>
      <p:ext uri="{BB962C8B-B14F-4D97-AF65-F5344CB8AC3E}">
        <p14:creationId xmlns:p14="http://schemas.microsoft.com/office/powerpoint/2010/main" val="1173330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677334" y="609600"/>
            <a:ext cx="8596668" cy="1320800"/>
          </a:xfrm>
        </p:spPr>
        <p:txBody>
          <a:bodyPr/>
          <a:lstStyle/>
          <a:p>
            <a:r>
              <a:rPr lang="en-US" b="1" dirty="0" smtClean="0"/>
              <a:t>A TAXONOMY OF REFLECTIVE WRITING</a:t>
            </a:r>
            <a:br>
              <a:rPr lang="en-US" b="1" dirty="0" smtClean="0"/>
            </a:br>
            <a:r>
              <a:rPr lang="en-US" b="1" dirty="0" smtClean="0"/>
              <a:t>ABOUT TEACHING</a:t>
            </a:r>
            <a:endParaRPr lang="en-US" b="1" dirty="0"/>
          </a:p>
        </p:txBody>
      </p:sp>
      <p:sp>
        <p:nvSpPr>
          <p:cNvPr id="16" name="Content Placeholder 2"/>
          <p:cNvSpPr>
            <a:spLocks noGrp="1"/>
          </p:cNvSpPr>
          <p:nvPr>
            <p:ph idx="1"/>
          </p:nvPr>
        </p:nvSpPr>
        <p:spPr>
          <a:xfrm>
            <a:off x="677334" y="2160590"/>
            <a:ext cx="8596668" cy="598939"/>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dirty="0" smtClean="0">
                <a:solidFill>
                  <a:schemeClr val="tx1"/>
                </a:solidFill>
              </a:rPr>
              <a:t>THE</a:t>
            </a:r>
            <a:r>
              <a:rPr lang="en-US" sz="2800" dirty="0" smtClean="0">
                <a:solidFill>
                  <a:schemeClr val="accent3"/>
                </a:solidFill>
              </a:rPr>
              <a:t> </a:t>
            </a:r>
            <a:r>
              <a:rPr lang="en-US" sz="2800" b="1" dirty="0" smtClean="0">
                <a:solidFill>
                  <a:schemeClr val="accent1"/>
                </a:solidFill>
              </a:rPr>
              <a:t>PEDAGOGY</a:t>
            </a:r>
            <a:r>
              <a:rPr lang="en-US" sz="2800" b="1" dirty="0" smtClean="0">
                <a:solidFill>
                  <a:schemeClr val="accent3"/>
                </a:solidFill>
              </a:rPr>
              <a:t> </a:t>
            </a:r>
            <a:r>
              <a:rPr lang="en-US" sz="2800" b="1" dirty="0" smtClean="0">
                <a:solidFill>
                  <a:schemeClr val="tx1"/>
                </a:solidFill>
              </a:rPr>
              <a:t>/</a:t>
            </a:r>
            <a:r>
              <a:rPr lang="en-US" sz="2800" b="1" dirty="0" smtClean="0">
                <a:solidFill>
                  <a:schemeClr val="accent3"/>
                </a:solidFill>
              </a:rPr>
              <a:t> TEACHING </a:t>
            </a:r>
            <a:r>
              <a:rPr lang="en-US" sz="2800" b="1" dirty="0" smtClean="0">
                <a:solidFill>
                  <a:schemeClr val="tx1"/>
                </a:solidFill>
              </a:rPr>
              <a:t>GRADIENT</a:t>
            </a:r>
            <a:endParaRPr lang="en-US" sz="2800" dirty="0">
              <a:solidFill>
                <a:schemeClr val="tx1"/>
              </a:solidFill>
            </a:endParaRPr>
          </a:p>
        </p:txBody>
      </p:sp>
      <p:sp>
        <p:nvSpPr>
          <p:cNvPr id="17" name="Rectangle 16"/>
          <p:cNvSpPr/>
          <p:nvPr/>
        </p:nvSpPr>
        <p:spPr>
          <a:xfrm>
            <a:off x="844852" y="2759529"/>
            <a:ext cx="8261631" cy="914400"/>
          </a:xfrm>
          <a:prstGeom prst="rect">
            <a:avLst/>
          </a:prstGeom>
          <a:gradFill flip="none" rotWithShape="1">
            <a:gsLst>
              <a:gs pos="5000">
                <a:schemeClr val="accent1"/>
              </a:gs>
              <a:gs pos="47000">
                <a:schemeClr val="accent1">
                  <a:lumMod val="45000"/>
                  <a:lumOff val="55000"/>
                </a:schemeClr>
              </a:gs>
              <a:gs pos="60000">
                <a:schemeClr val="accent1">
                  <a:lumMod val="45000"/>
                  <a:lumOff val="55000"/>
                </a:schemeClr>
              </a:gs>
              <a:gs pos="92000">
                <a:schemeClr val="accent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65847" y="3853543"/>
            <a:ext cx="7971413" cy="2008414"/>
          </a:xfrm>
          <a:prstGeom prst="rect">
            <a:avLst/>
          </a:prstGeom>
          <a:noFill/>
        </p:spPr>
        <p:txBody>
          <a:bodyPr vert="vert270" wrap="square" rtlCol="0" anchor="t" anchorCtr="0">
            <a:spAutoFit/>
          </a:bodyPr>
          <a:lstStyle/>
          <a:p>
            <a:pPr algn="r"/>
            <a:r>
              <a:rPr lang="en-US" dirty="0" smtClean="0"/>
              <a:t>Program and curriculum materials</a:t>
            </a:r>
          </a:p>
          <a:p>
            <a:pPr algn="r"/>
            <a:endParaRPr lang="en-US" dirty="0" smtClean="0"/>
          </a:p>
          <a:p>
            <a:pPr algn="r"/>
            <a:r>
              <a:rPr lang="en-US" dirty="0" smtClean="0"/>
              <a:t>Job applications</a:t>
            </a:r>
          </a:p>
          <a:p>
            <a:pPr algn="r"/>
            <a:endParaRPr lang="en-US" dirty="0" smtClean="0"/>
          </a:p>
          <a:p>
            <a:pPr algn="r"/>
            <a:endParaRPr lang="en-US" dirty="0" smtClean="0"/>
          </a:p>
          <a:p>
            <a:pPr algn="r"/>
            <a:endParaRPr lang="en-US" dirty="0" smtClean="0"/>
          </a:p>
          <a:p>
            <a:pPr algn="r"/>
            <a:r>
              <a:rPr lang="en-US" dirty="0" smtClean="0"/>
              <a:t>Tenure &amp; promotion materials</a:t>
            </a:r>
          </a:p>
          <a:p>
            <a:pPr algn="r"/>
            <a:r>
              <a:rPr lang="en-US" dirty="0" smtClean="0"/>
              <a:t> </a:t>
            </a:r>
          </a:p>
          <a:p>
            <a:pPr algn="r"/>
            <a:endParaRPr lang="en-US" dirty="0" smtClean="0"/>
          </a:p>
          <a:p>
            <a:pPr algn="r"/>
            <a:r>
              <a:rPr lang="en-US" dirty="0" smtClean="0"/>
              <a:t>Awards &amp; honors </a:t>
            </a:r>
          </a:p>
          <a:p>
            <a:pPr algn="r"/>
            <a:endParaRPr lang="en-US" dirty="0" smtClean="0"/>
          </a:p>
          <a:p>
            <a:pPr algn="r"/>
            <a:endParaRPr lang="en-US" dirty="0" smtClean="0"/>
          </a:p>
          <a:p>
            <a:pPr algn="r"/>
            <a:endParaRPr lang="en-US" dirty="0" smtClean="0"/>
          </a:p>
          <a:p>
            <a:pPr algn="r"/>
            <a:r>
              <a:rPr lang="en-US" dirty="0" smtClean="0"/>
              <a:t>Triennial PARs</a:t>
            </a:r>
          </a:p>
          <a:p>
            <a:pPr algn="r"/>
            <a:endParaRPr lang="en-US" dirty="0" smtClean="0"/>
          </a:p>
          <a:p>
            <a:pPr algn="r"/>
            <a:r>
              <a:rPr lang="en-US" dirty="0" smtClean="0"/>
              <a:t> </a:t>
            </a:r>
            <a:endParaRPr lang="en-US" sz="1000" dirty="0" smtClean="0"/>
          </a:p>
          <a:p>
            <a:pPr algn="r"/>
            <a:endParaRPr lang="en-US" sz="1000" dirty="0"/>
          </a:p>
          <a:p>
            <a:pPr algn="r"/>
            <a:endParaRPr lang="en-US" dirty="0" smtClean="0"/>
          </a:p>
          <a:p>
            <a:pPr algn="r"/>
            <a:r>
              <a:rPr lang="en-US" dirty="0" smtClean="0"/>
              <a:t>Annual reviews</a:t>
            </a:r>
          </a:p>
          <a:p>
            <a:pPr algn="r"/>
            <a:endParaRPr lang="en-US" dirty="0" smtClean="0"/>
          </a:p>
          <a:p>
            <a:pPr algn="r"/>
            <a:endParaRPr lang="en-US" sz="1000" dirty="0" smtClean="0"/>
          </a:p>
          <a:p>
            <a:pPr algn="r"/>
            <a:endParaRPr lang="en-US" dirty="0" smtClean="0"/>
          </a:p>
          <a:p>
            <a:pPr algn="r"/>
            <a:endParaRPr lang="en-US" dirty="0" smtClean="0"/>
          </a:p>
          <a:p>
            <a:pPr algn="r"/>
            <a:r>
              <a:rPr lang="en-US" dirty="0" smtClean="0"/>
              <a:t>SOTL research/ grants</a:t>
            </a:r>
          </a:p>
        </p:txBody>
      </p:sp>
      <p:sp>
        <p:nvSpPr>
          <p:cNvPr id="19" name="Down Arrow 18"/>
          <p:cNvSpPr/>
          <p:nvPr/>
        </p:nvSpPr>
        <p:spPr>
          <a:xfrm>
            <a:off x="1322614" y="3331028"/>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2420403" y="3339192"/>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3573079" y="3344632"/>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4834378" y="3344629"/>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6013491" y="3366631"/>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7224568" y="3344630"/>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8364799" y="3344628"/>
            <a:ext cx="130629" cy="310243"/>
          </a:xfrm>
          <a:prstGeom prst="downArrow">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490397" y="2759529"/>
            <a:ext cx="3699846" cy="3233057"/>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he Teaching 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93292" y="5992586"/>
            <a:ext cx="812800" cy="812800"/>
          </a:xfrm>
          <a:prstGeom prst="rect">
            <a:avLst/>
          </a:prstGeom>
        </p:spPr>
      </p:pic>
    </p:spTree>
    <p:extLst>
      <p:ext uri="{BB962C8B-B14F-4D97-AF65-F5344CB8AC3E}">
        <p14:creationId xmlns:p14="http://schemas.microsoft.com/office/powerpoint/2010/main" val="1826832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FOUR GRADIENTS</a:t>
            </a:r>
            <a:endParaRPr lang="en-US" b="1" dirty="0"/>
          </a:p>
        </p:txBody>
      </p:sp>
      <p:sp>
        <p:nvSpPr>
          <p:cNvPr id="5" name="Rectangle 4"/>
          <p:cNvSpPr/>
          <p:nvPr/>
        </p:nvSpPr>
        <p:spPr>
          <a:xfrm>
            <a:off x="813289" y="2752652"/>
            <a:ext cx="8261631" cy="914400"/>
          </a:xfrm>
          <a:prstGeom prst="rect">
            <a:avLst/>
          </a:prstGeom>
          <a:gradFill flip="none" rotWithShape="1">
            <a:gsLst>
              <a:gs pos="20000">
                <a:schemeClr val="accent4"/>
              </a:gs>
              <a:gs pos="62000">
                <a:schemeClr val="accent4">
                  <a:lumMod val="40000"/>
                  <a:lumOff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13289" y="4033841"/>
            <a:ext cx="8261631" cy="914400"/>
          </a:xfrm>
          <a:prstGeom prst="rect">
            <a:avLst/>
          </a:prstGeom>
          <a:gradFill flip="none" rotWithShape="1">
            <a:gsLst>
              <a:gs pos="5000">
                <a:schemeClr val="accent5"/>
              </a:gs>
              <a:gs pos="92000">
                <a:schemeClr val="accent5">
                  <a:lumMod val="20000"/>
                  <a:lumOff val="8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0296" y="1515154"/>
            <a:ext cx="8261631" cy="914400"/>
          </a:xfrm>
          <a:prstGeom prst="rect">
            <a:avLst/>
          </a:prstGeom>
          <a:gradFill flip="none" rotWithShape="1">
            <a:gsLst>
              <a:gs pos="30000">
                <a:schemeClr val="bg2">
                  <a:lumMod val="60000"/>
                  <a:lumOff val="40000"/>
                </a:schemeClr>
              </a:gs>
              <a:gs pos="77000">
                <a:schemeClr val="bg2">
                  <a:lumMod val="20000"/>
                  <a:lumOff val="8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40297" y="1551214"/>
            <a:ext cx="1951889" cy="461665"/>
          </a:xfrm>
          <a:prstGeom prst="rect">
            <a:avLst/>
          </a:prstGeom>
          <a:noFill/>
        </p:spPr>
        <p:txBody>
          <a:bodyPr wrap="square" rtlCol="0">
            <a:spAutoFit/>
          </a:bodyPr>
          <a:lstStyle/>
          <a:p>
            <a:r>
              <a:rPr lang="en-US" sz="2400" dirty="0" smtClean="0"/>
              <a:t>CERTAINTY</a:t>
            </a:r>
            <a:endParaRPr lang="en-US" sz="2400" dirty="0"/>
          </a:p>
        </p:txBody>
      </p:sp>
      <p:sp>
        <p:nvSpPr>
          <p:cNvPr id="10" name="TextBox 9"/>
          <p:cNvSpPr txBox="1"/>
          <p:nvPr/>
        </p:nvSpPr>
        <p:spPr>
          <a:xfrm>
            <a:off x="7150039" y="1551214"/>
            <a:ext cx="1951889" cy="461665"/>
          </a:xfrm>
          <a:prstGeom prst="rect">
            <a:avLst/>
          </a:prstGeom>
          <a:noFill/>
        </p:spPr>
        <p:txBody>
          <a:bodyPr wrap="square" rtlCol="0">
            <a:spAutoFit/>
          </a:bodyPr>
          <a:lstStyle/>
          <a:p>
            <a:pPr algn="r"/>
            <a:r>
              <a:rPr lang="en-US" sz="2400" b="1" dirty="0" smtClean="0">
                <a:solidFill>
                  <a:schemeClr val="bg2">
                    <a:lumMod val="60000"/>
                    <a:lumOff val="40000"/>
                  </a:schemeClr>
                </a:solidFill>
              </a:rPr>
              <a:t>INQUIRY</a:t>
            </a:r>
            <a:endParaRPr lang="en-US" sz="2400" b="1" dirty="0">
              <a:solidFill>
                <a:schemeClr val="bg2">
                  <a:lumMod val="60000"/>
                  <a:lumOff val="40000"/>
                </a:schemeClr>
              </a:solidFill>
            </a:endParaRPr>
          </a:p>
        </p:txBody>
      </p:sp>
      <p:sp>
        <p:nvSpPr>
          <p:cNvPr id="11" name="TextBox 10"/>
          <p:cNvSpPr txBox="1"/>
          <p:nvPr/>
        </p:nvSpPr>
        <p:spPr>
          <a:xfrm>
            <a:off x="840297" y="2783794"/>
            <a:ext cx="2180489" cy="461665"/>
          </a:xfrm>
          <a:prstGeom prst="rect">
            <a:avLst/>
          </a:prstGeom>
          <a:noFill/>
        </p:spPr>
        <p:txBody>
          <a:bodyPr wrap="square" rtlCol="0">
            <a:spAutoFit/>
          </a:bodyPr>
          <a:lstStyle/>
          <a:p>
            <a:r>
              <a:rPr lang="en-US" sz="2400" b="1" dirty="0" smtClean="0">
                <a:solidFill>
                  <a:schemeClr val="accent4">
                    <a:lumMod val="40000"/>
                    <a:lumOff val="60000"/>
                  </a:schemeClr>
                </a:solidFill>
              </a:rPr>
              <a:t>PROSPECTIVE</a:t>
            </a:r>
            <a:endParaRPr lang="en-US" sz="2400" b="1" dirty="0">
              <a:solidFill>
                <a:schemeClr val="accent4">
                  <a:lumMod val="40000"/>
                  <a:lumOff val="60000"/>
                </a:schemeClr>
              </a:solidFill>
            </a:endParaRPr>
          </a:p>
        </p:txBody>
      </p:sp>
      <p:sp>
        <p:nvSpPr>
          <p:cNvPr id="12" name="TextBox 11"/>
          <p:cNvSpPr txBox="1"/>
          <p:nvPr/>
        </p:nvSpPr>
        <p:spPr>
          <a:xfrm>
            <a:off x="6662057" y="2783794"/>
            <a:ext cx="2466883" cy="461665"/>
          </a:xfrm>
          <a:prstGeom prst="rect">
            <a:avLst/>
          </a:prstGeom>
          <a:noFill/>
        </p:spPr>
        <p:txBody>
          <a:bodyPr wrap="square" rtlCol="0">
            <a:spAutoFit/>
          </a:bodyPr>
          <a:lstStyle/>
          <a:p>
            <a:pPr algn="r"/>
            <a:r>
              <a:rPr lang="en-US" sz="2400" b="1" dirty="0" smtClean="0">
                <a:solidFill>
                  <a:schemeClr val="accent4">
                    <a:lumMod val="75000"/>
                  </a:schemeClr>
                </a:solidFill>
              </a:rPr>
              <a:t>RETROSPECTIVE</a:t>
            </a:r>
            <a:endParaRPr lang="en-US" sz="2400" b="1" dirty="0">
              <a:solidFill>
                <a:schemeClr val="accent4">
                  <a:lumMod val="75000"/>
                </a:schemeClr>
              </a:solidFill>
            </a:endParaRPr>
          </a:p>
        </p:txBody>
      </p:sp>
      <p:sp>
        <p:nvSpPr>
          <p:cNvPr id="14" name="TextBox 13"/>
          <p:cNvSpPr txBox="1"/>
          <p:nvPr/>
        </p:nvSpPr>
        <p:spPr>
          <a:xfrm>
            <a:off x="813289" y="4075795"/>
            <a:ext cx="3045903" cy="461665"/>
          </a:xfrm>
          <a:prstGeom prst="rect">
            <a:avLst/>
          </a:prstGeom>
          <a:noFill/>
        </p:spPr>
        <p:txBody>
          <a:bodyPr wrap="square" rtlCol="0">
            <a:spAutoFit/>
          </a:bodyPr>
          <a:lstStyle/>
          <a:p>
            <a:r>
              <a:rPr lang="en-US" sz="2400" b="1" dirty="0" smtClean="0">
                <a:solidFill>
                  <a:schemeClr val="accent5">
                    <a:lumMod val="20000"/>
                    <a:lumOff val="80000"/>
                  </a:schemeClr>
                </a:solidFill>
              </a:rPr>
              <a:t>DEMONSTRATIVE</a:t>
            </a:r>
            <a:endParaRPr lang="en-US" sz="2400" b="1" dirty="0">
              <a:solidFill>
                <a:schemeClr val="accent5">
                  <a:lumMod val="20000"/>
                  <a:lumOff val="80000"/>
                </a:schemeClr>
              </a:solidFill>
            </a:endParaRPr>
          </a:p>
        </p:txBody>
      </p:sp>
      <p:sp>
        <p:nvSpPr>
          <p:cNvPr id="15" name="TextBox 14"/>
          <p:cNvSpPr txBox="1"/>
          <p:nvPr/>
        </p:nvSpPr>
        <p:spPr>
          <a:xfrm>
            <a:off x="7177051" y="4075795"/>
            <a:ext cx="1951889" cy="461665"/>
          </a:xfrm>
          <a:prstGeom prst="rect">
            <a:avLst/>
          </a:prstGeom>
          <a:noFill/>
        </p:spPr>
        <p:txBody>
          <a:bodyPr wrap="square" rtlCol="0">
            <a:spAutoFit/>
          </a:bodyPr>
          <a:lstStyle/>
          <a:p>
            <a:pPr algn="r"/>
            <a:r>
              <a:rPr lang="en-US" sz="2400" b="1" dirty="0" smtClean="0">
                <a:solidFill>
                  <a:schemeClr val="accent5">
                    <a:lumMod val="75000"/>
                  </a:schemeClr>
                </a:solidFill>
              </a:rPr>
              <a:t>REFLECTIVE</a:t>
            </a:r>
            <a:endParaRPr lang="en-US" sz="2400" b="1" dirty="0">
              <a:solidFill>
                <a:schemeClr val="accent5">
                  <a:lumMod val="75000"/>
                </a:schemeClr>
              </a:solidFill>
            </a:endParaRPr>
          </a:p>
        </p:txBody>
      </p:sp>
      <p:sp>
        <p:nvSpPr>
          <p:cNvPr id="16" name="Rectangle 15"/>
          <p:cNvSpPr/>
          <p:nvPr/>
        </p:nvSpPr>
        <p:spPr>
          <a:xfrm>
            <a:off x="840296" y="5365914"/>
            <a:ext cx="8261631" cy="914400"/>
          </a:xfrm>
          <a:prstGeom prst="rect">
            <a:avLst/>
          </a:prstGeom>
          <a:gradFill flip="none" rotWithShape="1">
            <a:gsLst>
              <a:gs pos="5000">
                <a:schemeClr val="accent1"/>
              </a:gs>
              <a:gs pos="47000">
                <a:schemeClr val="accent1">
                  <a:lumMod val="45000"/>
                  <a:lumOff val="55000"/>
                </a:schemeClr>
              </a:gs>
              <a:gs pos="60000">
                <a:schemeClr val="accent1">
                  <a:lumMod val="45000"/>
                  <a:lumOff val="55000"/>
                </a:schemeClr>
              </a:gs>
              <a:gs pos="92000">
                <a:schemeClr val="accent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40297" y="5361449"/>
            <a:ext cx="2180489" cy="461665"/>
          </a:xfrm>
          <a:prstGeom prst="rect">
            <a:avLst/>
          </a:prstGeom>
          <a:noFill/>
        </p:spPr>
        <p:txBody>
          <a:bodyPr wrap="square" rtlCol="0">
            <a:spAutoFit/>
          </a:bodyPr>
          <a:lstStyle/>
          <a:p>
            <a:r>
              <a:rPr lang="en-US" sz="2400" b="1" dirty="0" smtClean="0">
                <a:solidFill>
                  <a:schemeClr val="accent3">
                    <a:lumMod val="75000"/>
                  </a:schemeClr>
                </a:solidFill>
              </a:rPr>
              <a:t>PEDAGOGICAL</a:t>
            </a:r>
            <a:endParaRPr lang="en-US" sz="2400" b="1" dirty="0">
              <a:solidFill>
                <a:schemeClr val="accent3">
                  <a:lumMod val="75000"/>
                </a:schemeClr>
              </a:solidFill>
            </a:endParaRPr>
          </a:p>
        </p:txBody>
      </p:sp>
      <p:sp>
        <p:nvSpPr>
          <p:cNvPr id="20" name="TextBox 19"/>
          <p:cNvSpPr txBox="1"/>
          <p:nvPr/>
        </p:nvSpPr>
        <p:spPr>
          <a:xfrm>
            <a:off x="7150038" y="5361449"/>
            <a:ext cx="1951889" cy="461665"/>
          </a:xfrm>
          <a:prstGeom prst="rect">
            <a:avLst/>
          </a:prstGeom>
          <a:noFill/>
        </p:spPr>
        <p:txBody>
          <a:bodyPr wrap="square" rtlCol="0">
            <a:spAutoFit/>
          </a:bodyPr>
          <a:lstStyle/>
          <a:p>
            <a:pPr algn="r"/>
            <a:r>
              <a:rPr lang="en-US" sz="2400" b="1" dirty="0" smtClean="0">
                <a:solidFill>
                  <a:schemeClr val="accent2"/>
                </a:solidFill>
              </a:rPr>
              <a:t>TEACHERLY</a:t>
            </a:r>
            <a:endParaRPr lang="en-US" sz="2400" b="1" dirty="0">
              <a:solidFill>
                <a:schemeClr val="accent2"/>
              </a:solidFill>
            </a:endParaRPr>
          </a:p>
        </p:txBody>
      </p:sp>
      <p:pic>
        <p:nvPicPr>
          <p:cNvPr id="3" name="4 Gradie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37704" y="6070488"/>
            <a:ext cx="812800" cy="812800"/>
          </a:xfrm>
          <a:prstGeom prst="rect">
            <a:avLst/>
          </a:prstGeom>
        </p:spPr>
      </p:pic>
    </p:spTree>
    <p:extLst>
      <p:ext uri="{BB962C8B-B14F-4D97-AF65-F5344CB8AC3E}">
        <p14:creationId xmlns:p14="http://schemas.microsoft.com/office/powerpoint/2010/main" val="1253721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677334" y="609600"/>
            <a:ext cx="8596668" cy="1320800"/>
          </a:xfrm>
        </p:spPr>
        <p:txBody>
          <a:bodyPr/>
          <a:lstStyle/>
          <a:p>
            <a:r>
              <a:rPr lang="en-US" b="1" dirty="0" smtClean="0"/>
              <a:t>FOUR GRADIENTS</a:t>
            </a:r>
            <a:endParaRPr lang="en-US" b="1" dirty="0"/>
          </a:p>
        </p:txBody>
      </p:sp>
      <p:sp>
        <p:nvSpPr>
          <p:cNvPr id="18" name="Rectangle 17"/>
          <p:cNvSpPr/>
          <p:nvPr/>
        </p:nvSpPr>
        <p:spPr>
          <a:xfrm>
            <a:off x="813289" y="2752652"/>
            <a:ext cx="8261631" cy="914400"/>
          </a:xfrm>
          <a:prstGeom prst="rect">
            <a:avLst/>
          </a:prstGeom>
          <a:gradFill flip="none" rotWithShape="1">
            <a:gsLst>
              <a:gs pos="20000">
                <a:schemeClr val="accent4"/>
              </a:gs>
              <a:gs pos="62000">
                <a:schemeClr val="accent4">
                  <a:lumMod val="40000"/>
                  <a:lumOff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13289" y="4033841"/>
            <a:ext cx="8261631" cy="914400"/>
          </a:xfrm>
          <a:prstGeom prst="rect">
            <a:avLst/>
          </a:prstGeom>
          <a:gradFill flip="none" rotWithShape="1">
            <a:gsLst>
              <a:gs pos="5000">
                <a:schemeClr val="accent5"/>
              </a:gs>
              <a:gs pos="92000">
                <a:schemeClr val="accent5">
                  <a:lumMod val="20000"/>
                  <a:lumOff val="8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40296" y="1515154"/>
            <a:ext cx="8261631" cy="914400"/>
          </a:xfrm>
          <a:prstGeom prst="rect">
            <a:avLst/>
          </a:prstGeom>
          <a:gradFill flip="none" rotWithShape="1">
            <a:gsLst>
              <a:gs pos="30000">
                <a:schemeClr val="bg2">
                  <a:lumMod val="60000"/>
                  <a:lumOff val="40000"/>
                </a:schemeClr>
              </a:gs>
              <a:gs pos="77000">
                <a:schemeClr val="bg2">
                  <a:lumMod val="20000"/>
                  <a:lumOff val="8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40297" y="1551214"/>
            <a:ext cx="1951889" cy="461665"/>
          </a:xfrm>
          <a:prstGeom prst="rect">
            <a:avLst/>
          </a:prstGeom>
          <a:noFill/>
        </p:spPr>
        <p:txBody>
          <a:bodyPr wrap="square" rtlCol="0">
            <a:spAutoFit/>
          </a:bodyPr>
          <a:lstStyle/>
          <a:p>
            <a:r>
              <a:rPr lang="en-US" sz="2400" dirty="0" smtClean="0"/>
              <a:t>CERTAINTY</a:t>
            </a:r>
            <a:endParaRPr lang="en-US" sz="2400" dirty="0"/>
          </a:p>
        </p:txBody>
      </p:sp>
      <p:sp>
        <p:nvSpPr>
          <p:cNvPr id="22" name="TextBox 21"/>
          <p:cNvSpPr txBox="1"/>
          <p:nvPr/>
        </p:nvSpPr>
        <p:spPr>
          <a:xfrm>
            <a:off x="7150039" y="1551214"/>
            <a:ext cx="1951889" cy="461665"/>
          </a:xfrm>
          <a:prstGeom prst="rect">
            <a:avLst/>
          </a:prstGeom>
          <a:noFill/>
        </p:spPr>
        <p:txBody>
          <a:bodyPr wrap="square" rtlCol="0">
            <a:spAutoFit/>
          </a:bodyPr>
          <a:lstStyle/>
          <a:p>
            <a:pPr algn="r"/>
            <a:r>
              <a:rPr lang="en-US" sz="2400" b="1" dirty="0" smtClean="0">
                <a:solidFill>
                  <a:schemeClr val="bg2">
                    <a:lumMod val="60000"/>
                    <a:lumOff val="40000"/>
                  </a:schemeClr>
                </a:solidFill>
              </a:rPr>
              <a:t>INQUIRY</a:t>
            </a:r>
            <a:endParaRPr lang="en-US" sz="2400" b="1" dirty="0">
              <a:solidFill>
                <a:schemeClr val="bg2">
                  <a:lumMod val="60000"/>
                  <a:lumOff val="40000"/>
                </a:schemeClr>
              </a:solidFill>
            </a:endParaRPr>
          </a:p>
        </p:txBody>
      </p:sp>
      <p:sp>
        <p:nvSpPr>
          <p:cNvPr id="23" name="TextBox 22"/>
          <p:cNvSpPr txBox="1"/>
          <p:nvPr/>
        </p:nvSpPr>
        <p:spPr>
          <a:xfrm>
            <a:off x="840297" y="2783794"/>
            <a:ext cx="2180489" cy="461665"/>
          </a:xfrm>
          <a:prstGeom prst="rect">
            <a:avLst/>
          </a:prstGeom>
          <a:noFill/>
        </p:spPr>
        <p:txBody>
          <a:bodyPr wrap="square" rtlCol="0">
            <a:spAutoFit/>
          </a:bodyPr>
          <a:lstStyle/>
          <a:p>
            <a:r>
              <a:rPr lang="en-US" sz="2400" b="1" dirty="0" smtClean="0">
                <a:solidFill>
                  <a:schemeClr val="accent4">
                    <a:lumMod val="40000"/>
                    <a:lumOff val="60000"/>
                  </a:schemeClr>
                </a:solidFill>
              </a:rPr>
              <a:t>PROSPECTIVE</a:t>
            </a:r>
            <a:endParaRPr lang="en-US" sz="2400" b="1" dirty="0">
              <a:solidFill>
                <a:schemeClr val="accent4">
                  <a:lumMod val="40000"/>
                  <a:lumOff val="60000"/>
                </a:schemeClr>
              </a:solidFill>
            </a:endParaRPr>
          </a:p>
        </p:txBody>
      </p:sp>
      <p:sp>
        <p:nvSpPr>
          <p:cNvPr id="24" name="TextBox 23"/>
          <p:cNvSpPr txBox="1"/>
          <p:nvPr/>
        </p:nvSpPr>
        <p:spPr>
          <a:xfrm>
            <a:off x="6662057" y="2783794"/>
            <a:ext cx="2466883" cy="461665"/>
          </a:xfrm>
          <a:prstGeom prst="rect">
            <a:avLst/>
          </a:prstGeom>
          <a:noFill/>
        </p:spPr>
        <p:txBody>
          <a:bodyPr wrap="square" rtlCol="0">
            <a:spAutoFit/>
          </a:bodyPr>
          <a:lstStyle/>
          <a:p>
            <a:pPr algn="r"/>
            <a:r>
              <a:rPr lang="en-US" sz="2400" b="1" dirty="0" smtClean="0">
                <a:solidFill>
                  <a:schemeClr val="accent4">
                    <a:lumMod val="75000"/>
                  </a:schemeClr>
                </a:solidFill>
              </a:rPr>
              <a:t>RETROSPECTIVE</a:t>
            </a:r>
            <a:endParaRPr lang="en-US" sz="2400" b="1" dirty="0">
              <a:solidFill>
                <a:schemeClr val="accent4">
                  <a:lumMod val="75000"/>
                </a:schemeClr>
              </a:solidFill>
            </a:endParaRPr>
          </a:p>
        </p:txBody>
      </p:sp>
      <p:sp>
        <p:nvSpPr>
          <p:cNvPr id="25" name="TextBox 24"/>
          <p:cNvSpPr txBox="1"/>
          <p:nvPr/>
        </p:nvSpPr>
        <p:spPr>
          <a:xfrm>
            <a:off x="813289" y="4075795"/>
            <a:ext cx="3045903" cy="461665"/>
          </a:xfrm>
          <a:prstGeom prst="rect">
            <a:avLst/>
          </a:prstGeom>
          <a:noFill/>
        </p:spPr>
        <p:txBody>
          <a:bodyPr wrap="square" rtlCol="0">
            <a:spAutoFit/>
          </a:bodyPr>
          <a:lstStyle/>
          <a:p>
            <a:r>
              <a:rPr lang="en-US" sz="2400" b="1" dirty="0" smtClean="0">
                <a:solidFill>
                  <a:schemeClr val="accent5">
                    <a:lumMod val="20000"/>
                    <a:lumOff val="80000"/>
                  </a:schemeClr>
                </a:solidFill>
              </a:rPr>
              <a:t>DEMONSTRATIVE</a:t>
            </a:r>
            <a:endParaRPr lang="en-US" sz="2400" b="1" dirty="0">
              <a:solidFill>
                <a:schemeClr val="accent5">
                  <a:lumMod val="20000"/>
                  <a:lumOff val="80000"/>
                </a:schemeClr>
              </a:solidFill>
            </a:endParaRPr>
          </a:p>
        </p:txBody>
      </p:sp>
      <p:sp>
        <p:nvSpPr>
          <p:cNvPr id="26" name="TextBox 25"/>
          <p:cNvSpPr txBox="1"/>
          <p:nvPr/>
        </p:nvSpPr>
        <p:spPr>
          <a:xfrm>
            <a:off x="7177051" y="4075795"/>
            <a:ext cx="1951889" cy="461665"/>
          </a:xfrm>
          <a:prstGeom prst="rect">
            <a:avLst/>
          </a:prstGeom>
          <a:noFill/>
        </p:spPr>
        <p:txBody>
          <a:bodyPr wrap="square" rtlCol="0">
            <a:spAutoFit/>
          </a:bodyPr>
          <a:lstStyle/>
          <a:p>
            <a:pPr algn="r"/>
            <a:r>
              <a:rPr lang="en-US" sz="2400" b="1" dirty="0" smtClean="0">
                <a:solidFill>
                  <a:schemeClr val="accent5">
                    <a:lumMod val="75000"/>
                  </a:schemeClr>
                </a:solidFill>
              </a:rPr>
              <a:t>REFLECTIVE</a:t>
            </a:r>
            <a:endParaRPr lang="en-US" sz="2400" b="1" dirty="0">
              <a:solidFill>
                <a:schemeClr val="accent5">
                  <a:lumMod val="75000"/>
                </a:schemeClr>
              </a:solidFill>
            </a:endParaRPr>
          </a:p>
        </p:txBody>
      </p:sp>
      <p:sp>
        <p:nvSpPr>
          <p:cNvPr id="27" name="Rectangle 26"/>
          <p:cNvSpPr/>
          <p:nvPr/>
        </p:nvSpPr>
        <p:spPr>
          <a:xfrm>
            <a:off x="840296" y="5365914"/>
            <a:ext cx="8261631" cy="914400"/>
          </a:xfrm>
          <a:prstGeom prst="rect">
            <a:avLst/>
          </a:prstGeom>
          <a:gradFill flip="none" rotWithShape="1">
            <a:gsLst>
              <a:gs pos="5000">
                <a:schemeClr val="accent1"/>
              </a:gs>
              <a:gs pos="47000">
                <a:schemeClr val="accent1">
                  <a:lumMod val="45000"/>
                  <a:lumOff val="55000"/>
                </a:schemeClr>
              </a:gs>
              <a:gs pos="60000">
                <a:schemeClr val="accent1">
                  <a:lumMod val="45000"/>
                  <a:lumOff val="55000"/>
                </a:schemeClr>
              </a:gs>
              <a:gs pos="92000">
                <a:schemeClr val="accent3"/>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40297" y="5361449"/>
            <a:ext cx="2180489" cy="461665"/>
          </a:xfrm>
          <a:prstGeom prst="rect">
            <a:avLst/>
          </a:prstGeom>
          <a:noFill/>
        </p:spPr>
        <p:txBody>
          <a:bodyPr wrap="square" rtlCol="0">
            <a:spAutoFit/>
          </a:bodyPr>
          <a:lstStyle/>
          <a:p>
            <a:r>
              <a:rPr lang="en-US" sz="2400" b="1" dirty="0" smtClean="0">
                <a:solidFill>
                  <a:schemeClr val="accent3">
                    <a:lumMod val="75000"/>
                  </a:schemeClr>
                </a:solidFill>
              </a:rPr>
              <a:t>PEDAGOGICAL</a:t>
            </a:r>
          </a:p>
        </p:txBody>
      </p:sp>
      <p:sp>
        <p:nvSpPr>
          <p:cNvPr id="29" name="TextBox 28"/>
          <p:cNvSpPr txBox="1"/>
          <p:nvPr/>
        </p:nvSpPr>
        <p:spPr>
          <a:xfrm>
            <a:off x="7150038" y="5361449"/>
            <a:ext cx="1951889" cy="461665"/>
          </a:xfrm>
          <a:prstGeom prst="rect">
            <a:avLst/>
          </a:prstGeom>
          <a:noFill/>
        </p:spPr>
        <p:txBody>
          <a:bodyPr wrap="square" rtlCol="0">
            <a:spAutoFit/>
          </a:bodyPr>
          <a:lstStyle/>
          <a:p>
            <a:pPr algn="r"/>
            <a:r>
              <a:rPr lang="en-US" sz="2400" b="1" dirty="0" smtClean="0">
                <a:solidFill>
                  <a:schemeClr val="accent2"/>
                </a:solidFill>
              </a:rPr>
              <a:t>TEACHERLY</a:t>
            </a:r>
          </a:p>
        </p:txBody>
      </p:sp>
      <p:sp>
        <p:nvSpPr>
          <p:cNvPr id="30" name="Oval 29"/>
          <p:cNvSpPr/>
          <p:nvPr/>
        </p:nvSpPr>
        <p:spPr>
          <a:xfrm>
            <a:off x="5519057" y="1028700"/>
            <a:ext cx="4457700" cy="569867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he Teaching E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37704" y="6045200"/>
            <a:ext cx="812800" cy="812800"/>
          </a:xfrm>
          <a:prstGeom prst="rect">
            <a:avLst/>
          </a:prstGeom>
        </p:spPr>
      </p:pic>
    </p:spTree>
    <p:extLst>
      <p:ext uri="{BB962C8B-B14F-4D97-AF65-F5344CB8AC3E}">
        <p14:creationId xmlns:p14="http://schemas.microsoft.com/office/powerpoint/2010/main" val="1962760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PRELIMINARY SUMMARY</a:t>
            </a:r>
            <a:endParaRPr lang="en-US" b="1" dirty="0"/>
          </a:p>
        </p:txBody>
      </p:sp>
      <p:sp>
        <p:nvSpPr>
          <p:cNvPr id="3" name="Content Placeholder 2"/>
          <p:cNvSpPr>
            <a:spLocks noGrp="1"/>
          </p:cNvSpPr>
          <p:nvPr>
            <p:ph idx="1"/>
          </p:nvPr>
        </p:nvSpPr>
        <p:spPr>
          <a:xfrm>
            <a:off x="677334" y="1518558"/>
            <a:ext cx="8596668" cy="4767944"/>
          </a:xfrm>
        </p:spPr>
        <p:txBody>
          <a:bodyPr>
            <a:normAutofit/>
          </a:bodyPr>
          <a:lstStyle/>
          <a:p>
            <a:r>
              <a:rPr lang="en-US" sz="2400" dirty="0" smtClean="0">
                <a:solidFill>
                  <a:schemeClr val="accent1">
                    <a:lumMod val="60000"/>
                    <a:lumOff val="40000"/>
                  </a:schemeClr>
                </a:solidFill>
              </a:rPr>
              <a:t>In the context of periodic individual performance evaluation (Annual/PAR), </a:t>
            </a:r>
            <a:r>
              <a:rPr lang="en-US" sz="2400" u="sng" dirty="0" smtClean="0">
                <a:solidFill>
                  <a:schemeClr val="accent1">
                    <a:lumMod val="60000"/>
                    <a:lumOff val="40000"/>
                  </a:schemeClr>
                </a:solidFill>
              </a:rPr>
              <a:t>effective</a:t>
            </a:r>
            <a:r>
              <a:rPr lang="en-US" sz="2400" dirty="0" smtClean="0">
                <a:solidFill>
                  <a:schemeClr val="accent1">
                    <a:lumMod val="60000"/>
                    <a:lumOff val="40000"/>
                  </a:schemeClr>
                </a:solidFill>
              </a:rPr>
              <a:t> and </a:t>
            </a:r>
            <a:r>
              <a:rPr lang="en-US" sz="2400" u="sng" dirty="0" smtClean="0">
                <a:solidFill>
                  <a:schemeClr val="accent1">
                    <a:lumMod val="60000"/>
                    <a:lumOff val="40000"/>
                  </a:schemeClr>
                </a:solidFill>
              </a:rPr>
              <a:t>compelling</a:t>
            </a:r>
            <a:r>
              <a:rPr lang="en-US" sz="2400" dirty="0" smtClean="0">
                <a:solidFill>
                  <a:schemeClr val="accent1">
                    <a:lumMod val="60000"/>
                    <a:lumOff val="40000"/>
                  </a:schemeClr>
                </a:solidFill>
              </a:rPr>
              <a:t> statements will…</a:t>
            </a:r>
          </a:p>
          <a:p>
            <a:pPr lvl="1"/>
            <a:r>
              <a:rPr lang="en-US" sz="2200" dirty="0" smtClean="0">
                <a:solidFill>
                  <a:schemeClr val="accent3">
                    <a:lumMod val="60000"/>
                    <a:lumOff val="40000"/>
                  </a:schemeClr>
                </a:solidFill>
              </a:rPr>
              <a:t>Focus primarily on TEACHING, with primary emphasis on strategies, tactics, outcomes, and measures. </a:t>
            </a:r>
          </a:p>
          <a:p>
            <a:pPr lvl="1"/>
            <a:r>
              <a:rPr lang="en-US" sz="2200" dirty="0" smtClean="0">
                <a:solidFill>
                  <a:schemeClr val="accent3">
                    <a:lumMod val="60000"/>
                    <a:lumOff val="40000"/>
                  </a:schemeClr>
                </a:solidFill>
              </a:rPr>
              <a:t>REFLECT on one’s choices and the what those choices reveal about the instructor vis-à-vis outcomes of particular courses.</a:t>
            </a:r>
          </a:p>
          <a:p>
            <a:pPr lvl="1"/>
            <a:r>
              <a:rPr lang="en-US" sz="2200" dirty="0" smtClean="0">
                <a:solidFill>
                  <a:schemeClr val="accent3">
                    <a:lumMod val="60000"/>
                    <a:lumOff val="40000"/>
                  </a:schemeClr>
                </a:solidFill>
              </a:rPr>
              <a:t>Engage primarily in RETROSPECTION, accounting for and interpreting past experience.  </a:t>
            </a:r>
          </a:p>
          <a:p>
            <a:pPr lvl="1"/>
            <a:r>
              <a:rPr lang="en-US" sz="2200" dirty="0" smtClean="0">
                <a:solidFill>
                  <a:schemeClr val="accent3">
                    <a:lumMod val="60000"/>
                    <a:lumOff val="40000"/>
                  </a:schemeClr>
                </a:solidFill>
              </a:rPr>
              <a:t>Advance INQUIRY, posing questions and pursuing explorations that arise from retrospective reflection.</a:t>
            </a:r>
            <a:endParaRPr lang="en-US" sz="2200" dirty="0">
              <a:solidFill>
                <a:schemeClr val="accent3">
                  <a:lumMod val="60000"/>
                  <a:lumOff val="40000"/>
                </a:schemeClr>
              </a:solidFill>
            </a:endParaRPr>
          </a:p>
        </p:txBody>
      </p:sp>
      <p:pic>
        <p:nvPicPr>
          <p:cNvPr id="4" name="Prelim Summ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9268" y="6045200"/>
            <a:ext cx="812800" cy="812800"/>
          </a:xfrm>
          <a:prstGeom prst="rect">
            <a:avLst/>
          </a:prstGeom>
        </p:spPr>
      </p:pic>
    </p:spTree>
    <p:extLst>
      <p:ext uri="{BB962C8B-B14F-4D97-AF65-F5344CB8AC3E}">
        <p14:creationId xmlns:p14="http://schemas.microsoft.com/office/powerpoint/2010/main" val="1035175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5732</TotalTime>
  <Words>1578</Words>
  <Application>Microsoft Macintosh PowerPoint</Application>
  <PresentationFormat>Widescreen</PresentationFormat>
  <Paragraphs>266</Paragraphs>
  <Slides>25</Slides>
  <Notes>9</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Trebuchet MS</vt:lpstr>
      <vt:lpstr>Wingdings 3</vt:lpstr>
      <vt:lpstr>Arial</vt:lpstr>
      <vt:lpstr>Facet</vt:lpstr>
      <vt:lpstr>Reflecting on Teaching as Aspirational, Reflective, and  Ethical Praxis</vt:lpstr>
      <vt:lpstr>KEY TERMS</vt:lpstr>
      <vt:lpstr>ASPIRATIONAL, REFLECTIVE &amp; ETHICAL PRAXIS</vt:lpstr>
      <vt:lpstr>PEDAGOGY + TEACHING = PRAXIS</vt:lpstr>
      <vt:lpstr>A TAXONOMY OF REFLECTIVE WRITING ABOUT TEACHING</vt:lpstr>
      <vt:lpstr>A TAXONOMY OF REFLECTIVE WRITING ABOUT TEACHING</vt:lpstr>
      <vt:lpstr>FOUR GRADIENTS</vt:lpstr>
      <vt:lpstr>FOUR GRADIENTS</vt:lpstr>
      <vt:lpstr>PRELIMINARY SUMMARY</vt:lpstr>
      <vt:lpstr>CAVEAT #1</vt:lpstr>
      <vt:lpstr>CAVEAT #2</vt:lpstr>
      <vt:lpstr>WRITING THE REFLECTION </vt:lpstr>
      <vt:lpstr>WRITING THE REFLECTION </vt:lpstr>
      <vt:lpstr>WRITING THE REFLECTION </vt:lpstr>
      <vt:lpstr>WRITING THE REFLECTION </vt:lpstr>
      <vt:lpstr>WRITING THE REFLECTION</vt:lpstr>
      <vt:lpstr>WRITING THE REFLECTION</vt:lpstr>
      <vt:lpstr>WRITING THE REFLECTION</vt:lpstr>
      <vt:lpstr>WRITING THE REFLECTION</vt:lpstr>
      <vt:lpstr>WRITING THE REFLECTION</vt:lpstr>
      <vt:lpstr>WRITING THE REFLECTION</vt:lpstr>
      <vt:lpstr>WRITING THE REFLECTION An Example</vt:lpstr>
      <vt:lpstr>WRITING THE REFLECTION An Example (cont’d)</vt:lpstr>
      <vt:lpstr>WRITING THE REFLECTION An Example (cont’d)</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Reflecting on Teaching as Aspirational Reflective Praxis</dc:title>
  <dc:creator>Craig Owens</dc:creator>
  <cp:lastModifiedBy>Craig Owens</cp:lastModifiedBy>
  <cp:revision>37</cp:revision>
  <dcterms:created xsi:type="dcterms:W3CDTF">2020-10-22T17:52:36Z</dcterms:created>
  <dcterms:modified xsi:type="dcterms:W3CDTF">2020-10-30T17:49:31Z</dcterms:modified>
</cp:coreProperties>
</file>